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9" r:id="rId4"/>
    <p:sldMasterId id="2147483697" r:id="rId5"/>
    <p:sldMasterId id="2147483721" r:id="rId6"/>
  </p:sldMasterIdLst>
  <p:handoutMasterIdLst>
    <p:handoutMasterId r:id="rId12"/>
  </p:handoutMasterIdLst>
  <p:sldIdLst>
    <p:sldId id="270" r:id="rId7"/>
    <p:sldId id="277" r:id="rId8"/>
    <p:sldId id="278" r:id="rId9"/>
    <p:sldId id="272" r:id="rId10"/>
    <p:sldId id="27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6F64"/>
    <a:srgbClr val="52D0D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6" Type="http://schemas.openxmlformats.org/officeDocument/2006/relationships/image" Target="../media/image20.png"/><Relationship Id="rId5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1255119" y="2146434"/>
            <a:ext cx="9144000" cy="734096"/>
          </a:xfrm>
          <a:prstGeom prst="rect">
            <a:avLst/>
          </a:prstGeom>
        </p:spPr>
        <p:txBody>
          <a:bodyPr anchor="b"/>
          <a:lstStyle>
            <a:lvl1pPr algn="ctr">
              <a:defRPr sz="4400" b="1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7562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183" y="5793897"/>
            <a:ext cx="752263" cy="7548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985" y="5894125"/>
            <a:ext cx="918402" cy="6546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659" y="5753300"/>
            <a:ext cx="876946" cy="79548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262" y="5723064"/>
            <a:ext cx="752263" cy="825717"/>
          </a:xfrm>
          <a:prstGeom prst="rect">
            <a:avLst/>
          </a:prstGeom>
        </p:spPr>
      </p:pic>
      <p:pic>
        <p:nvPicPr>
          <p:cNvPr id="10" name="Рисунок 5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473" y="5808704"/>
            <a:ext cx="686646" cy="72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629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173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474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914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9290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061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5071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0615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E949B-186E-4D45-AB0F-EE2F48B1E60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B298-4330-4B53-B45E-0ECD919A0D03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8858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E949B-186E-4D45-AB0F-EE2F48B1E60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B298-4330-4B53-B45E-0ECD919A0D03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9857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E949B-186E-4D45-AB0F-EE2F48B1E60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B298-4330-4B53-B45E-0ECD919A0D03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040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без_элемен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744241" y="1988437"/>
            <a:ext cx="4727899" cy="1467193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645919" y="4087368"/>
            <a:ext cx="2743201" cy="100996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28575">
            <a:noFill/>
            <a:prstDash val="sysDash"/>
          </a:ln>
        </p:spPr>
        <p:txBody>
          <a:bodyPr lIns="0" tIns="324000" rIns="0" bIns="0" anchor="ctr"/>
          <a:lstStyle>
            <a:lvl1pPr marL="0" indent="0" algn="ctr">
              <a:buFontTx/>
              <a:buNone/>
              <a:defRPr sz="200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827263" y="4087368"/>
            <a:ext cx="3115575" cy="100996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28575">
            <a:noFill/>
            <a:prstDash val="sysDash"/>
          </a:ln>
        </p:spPr>
        <p:txBody>
          <a:bodyPr lIns="0" tIns="324000" rIns="0" bIns="0" anchor="ctr"/>
          <a:lstStyle>
            <a:lvl1pPr marL="0" indent="0" algn="ctr">
              <a:buFontTx/>
              <a:buNone/>
              <a:defRPr sz="200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588880" y="4087368"/>
            <a:ext cx="3038623" cy="100996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28575">
            <a:noFill/>
            <a:prstDash val="sysDash"/>
          </a:ln>
        </p:spPr>
        <p:txBody>
          <a:bodyPr lIns="0" tIns="324000" rIns="0" bIns="0" anchor="ctr"/>
          <a:lstStyle>
            <a:lvl1pPr marL="0" indent="0" algn="ctr">
              <a:buFontTx/>
              <a:buNone/>
              <a:defRPr sz="200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791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E949B-186E-4D45-AB0F-EE2F48B1E60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B298-4330-4B53-B45E-0ECD919A0D03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0030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E949B-186E-4D45-AB0F-EE2F48B1E60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B298-4330-4B53-B45E-0ECD919A0D03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2074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E949B-186E-4D45-AB0F-EE2F48B1E60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B298-4330-4B53-B45E-0ECD919A0D03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2303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E949B-186E-4D45-AB0F-EE2F48B1E60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B298-4330-4B53-B45E-0ECD919A0D03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0150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E949B-186E-4D45-AB0F-EE2F48B1E60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B298-4330-4B53-B45E-0ECD919A0D03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3220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E949B-186E-4D45-AB0F-EE2F48B1E60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B298-4330-4B53-B45E-0ECD919A0D03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9670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E949B-186E-4D45-AB0F-EE2F48B1E60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B298-4330-4B53-B45E-0ECD919A0D03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2485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E949B-186E-4D45-AB0F-EE2F48B1E60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B298-4330-4B53-B45E-0ECD919A0D03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343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744241" y="1988437"/>
            <a:ext cx="4727899" cy="1467193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645919" y="4087368"/>
            <a:ext cx="2743201" cy="100996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28575">
            <a:noFill/>
            <a:prstDash val="sysDash"/>
          </a:ln>
        </p:spPr>
        <p:txBody>
          <a:bodyPr lIns="0" tIns="324000" rIns="0" bIns="0" anchor="ctr"/>
          <a:lstStyle>
            <a:lvl1pPr marL="0" indent="0" algn="ctr">
              <a:buFontTx/>
              <a:buNone/>
              <a:defRPr sz="200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827263" y="4087368"/>
            <a:ext cx="3115575" cy="100996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28575">
            <a:noFill/>
            <a:prstDash val="sysDash"/>
          </a:ln>
        </p:spPr>
        <p:txBody>
          <a:bodyPr lIns="0" tIns="324000" rIns="0" bIns="0" anchor="ctr"/>
          <a:lstStyle>
            <a:lvl1pPr marL="0" indent="0" algn="ctr">
              <a:buFontTx/>
              <a:buNone/>
              <a:defRPr sz="200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588880" y="4087368"/>
            <a:ext cx="3038623" cy="100996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28575">
            <a:noFill/>
            <a:prstDash val="sysDash"/>
          </a:ln>
        </p:spPr>
        <p:txBody>
          <a:bodyPr lIns="0" tIns="324000" rIns="0" bIns="0" anchor="ctr"/>
          <a:lstStyle>
            <a:lvl1pPr marL="0" indent="0" algn="ctr">
              <a:buFontTx/>
              <a:buNone/>
              <a:defRPr sz="200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279" y="5394914"/>
            <a:ext cx="815392" cy="11573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193" y="5653516"/>
            <a:ext cx="862687" cy="9003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504" y="5549544"/>
            <a:ext cx="811518" cy="10042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994" y="5653516"/>
            <a:ext cx="906111" cy="90032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687" y="5311561"/>
            <a:ext cx="758552" cy="124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991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744241" y="1988437"/>
            <a:ext cx="4727899" cy="1467193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645919" y="4087368"/>
            <a:ext cx="2743201" cy="100996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28575">
            <a:noFill/>
            <a:prstDash val="sysDash"/>
          </a:ln>
        </p:spPr>
        <p:txBody>
          <a:bodyPr lIns="0" tIns="324000" rIns="0" bIns="0" anchor="ctr"/>
          <a:lstStyle>
            <a:lvl1pPr marL="0" indent="0" algn="ctr">
              <a:buFontTx/>
              <a:buNone/>
              <a:defRPr sz="200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827263" y="4087368"/>
            <a:ext cx="3115575" cy="100996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28575">
            <a:noFill/>
            <a:prstDash val="sysDash"/>
          </a:ln>
        </p:spPr>
        <p:txBody>
          <a:bodyPr lIns="0" tIns="324000" rIns="0" bIns="0" anchor="ctr"/>
          <a:lstStyle>
            <a:lvl1pPr marL="0" indent="0" algn="ctr">
              <a:buFontTx/>
              <a:buNone/>
              <a:defRPr sz="200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588880" y="4087368"/>
            <a:ext cx="3038623" cy="100996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28575">
            <a:noFill/>
            <a:prstDash val="sysDash"/>
          </a:ln>
        </p:spPr>
        <p:txBody>
          <a:bodyPr lIns="0" tIns="324000" rIns="0" bIns="0" anchor="ctr"/>
          <a:lstStyle>
            <a:lvl1pPr marL="0" indent="0" algn="ctr">
              <a:buFontTx/>
              <a:buNone/>
              <a:defRPr sz="200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608" y="5489613"/>
            <a:ext cx="875309" cy="10618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275" y="5490138"/>
            <a:ext cx="823848" cy="10612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834" y="5621446"/>
            <a:ext cx="943301" cy="9299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556" y="5315243"/>
            <a:ext cx="946083" cy="12361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029" y="5421664"/>
            <a:ext cx="941458" cy="112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7693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480766" y="2343129"/>
            <a:ext cx="5493984" cy="69958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217" y="5631047"/>
            <a:ext cx="591214" cy="90509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366" y="5631047"/>
            <a:ext cx="739276" cy="90509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865" y="5631047"/>
            <a:ext cx="997786" cy="9050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187" y="5637383"/>
            <a:ext cx="777475" cy="89876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464" y="5631048"/>
            <a:ext cx="690665" cy="90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67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F1F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626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539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420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411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22.jpe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0" r:id="rId2"/>
    <p:sldLayoutId id="2147483696" r:id="rId3"/>
    <p:sldLayoutId id="2147483693" r:id="rId4"/>
    <p:sldLayoutId id="2147483686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6DDDE-3C24-42F7-AD86-2E9235749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AE15F-6247-4BFE-8560-255CB9D3AF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557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E949B-186E-4D45-AB0F-EE2F48B1E6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12.11.2021</a:t>
            </a:fld>
            <a:endParaRPr lang="ru-RU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4B298-4330-4B53-B45E-0ECD919A0D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690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24090" y="1130225"/>
            <a:ext cx="10476089" cy="31700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«АПЕЛЛЯЦИЯ К АВТОРИТЕТУ» КАК РЕЧЕВАЯ ТАКТИКА ПОЛИТИЧЕСКОГО ЛИДЕРА ДЛЯ ОБОЗНАЧЕНИЯ ГРАНИЦ КОНФРОНТАЦИИ И КОНСОЛИДАЦИИ В МЕЖКУЛЬТУРНОЙ КОММУНИКАЦИИ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429955" y="5238044"/>
            <a:ext cx="6073423" cy="115146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just">
              <a:defRPr/>
            </a:pPr>
            <a:r>
              <a:rPr lang="ru-RU" sz="1600" b="1" kern="0" dirty="0" smtClean="0">
                <a:solidFill>
                  <a:prstClr val="black"/>
                </a:solidFill>
              </a:rPr>
              <a:t>Выполнила: Нуруллаева Т.Г., магистр </a:t>
            </a:r>
            <a:r>
              <a:rPr lang="ru-RU" sz="1600" b="1" kern="0" dirty="0" smtClean="0">
                <a:solidFill>
                  <a:prstClr val="black"/>
                </a:solidFill>
              </a:rPr>
              <a:t>2 </a:t>
            </a:r>
            <a:r>
              <a:rPr lang="ru-RU" sz="1600" b="1" kern="0" dirty="0" smtClean="0">
                <a:solidFill>
                  <a:prstClr val="black"/>
                </a:solidFill>
              </a:rPr>
              <a:t>курса, ФГБОУ ВО «Тольяттинский государственный университет</a:t>
            </a:r>
            <a:r>
              <a:rPr lang="ru-RU" sz="1600" b="1" kern="0" dirty="0" smtClean="0">
                <a:solidFill>
                  <a:prstClr val="black"/>
                </a:solidFill>
              </a:rPr>
              <a:t>».</a:t>
            </a:r>
            <a:endParaRPr lang="ru-RU" sz="1600" b="1" kern="0" dirty="0" smtClean="0">
              <a:solidFill>
                <a:prstClr val="black"/>
              </a:solidFill>
            </a:endParaRPr>
          </a:p>
          <a:p>
            <a:pPr algn="just">
              <a:lnSpc>
                <a:spcPct val="107000"/>
              </a:lnSpc>
              <a:defRPr/>
            </a:pPr>
            <a:r>
              <a:rPr lang="ru-RU" sz="1600" b="1" kern="0" dirty="0" smtClean="0">
                <a:solidFill>
                  <a:prstClr val="black"/>
                </a:solidFill>
                <a:ea typeface="Calibri" panose="020F0502020204030204" pitchFamily="34" charset="0"/>
              </a:rPr>
              <a:t>Научный руководитель: Сомова Л.А., доктор педагогических наук, профессор.</a:t>
            </a:r>
          </a:p>
          <a:p>
            <a:pPr algn="ctr">
              <a:defRPr/>
            </a:pPr>
            <a:endParaRPr lang="ru-RU" kern="0" dirty="0" smtClean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207939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341167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Материалом исследования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послужили журналистские статьи, а также стенограммы речи В.В.Путина,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прозвучавшие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время:</a:t>
            </a:r>
          </a:p>
          <a:p>
            <a:pPr marL="0" indent="0" algn="just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посланий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Федеральному Собранию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ответов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вопросы в ходе прямой 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линии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выступлений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заседаниях Валдайского 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клуба</a:t>
            </a:r>
            <a:r>
              <a:rPr lang="ru-RU" dirty="0" smtClean="0">
                <a:solidFill>
                  <a:prstClr val="black"/>
                </a:solidFill>
              </a:rPr>
              <a:t>.</a:t>
            </a:r>
            <a:endParaRPr lang="ru-RU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9911"/>
            <a:ext cx="4447822" cy="36180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5867" y="3239910"/>
            <a:ext cx="3973690" cy="36180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7603" y="3239910"/>
            <a:ext cx="3454397" cy="361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979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7832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</a:pP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Целью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статьи является выявить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коммуникативно-прагматические и риторические приемы, лингвокогнитивные механизмы речевого акта, лексические средства и семантические единицы, функционирующие в вербальных апелляциях президента к зарубежным деятелям и классикам, направленных на сближение с культурным наследием иных народов, на переубеждение негативно настроенных оппонентов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50215" algn="just">
              <a:lnSpc>
                <a:spcPct val="150000"/>
              </a:lnSpc>
            </a:pP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решаемые задачи: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70000"/>
              </a:lnSpc>
              <a:spcBef>
                <a:spcPts val="1000"/>
              </a:spcBef>
              <a:buFont typeface="+mj-lt"/>
              <a:buAutoNum type="arabicParenR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определить понятия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речевые стратегии», «речевые тактики», «конфронтация», «консолидация», «аргументация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«риторические приемы»,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раскрыв их черты и наметив классификацию языковых уровней, видов и разновидностей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понятия «апелляция к авторитету»;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70000"/>
              </a:lnSpc>
              <a:spcBef>
                <a:spcPts val="1000"/>
              </a:spcBef>
              <a:buFont typeface="+mj-lt"/>
              <a:buAutoNum type="arabicParenR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рассмотреть исследования лингвистов,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посвященные функционированию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примеров «апелляций к авторитетам»;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70000"/>
              </a:lnSpc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и охарактеризовать речевые стратегии и тактики «апелляций к авторитету», позволяющие наметить границы конфронтации и консолидации;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70000"/>
              </a:lnSpc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и проанализировать специфику функционирования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лингвистических и риторических средств «апелляций к авторитету» в публичных выступлениях В.В. Путина на международной арене.</a:t>
            </a: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</a:pPr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</a:pP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</a:pPr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</a:pPr>
            <a:endParaRPr lang="ru-RU" sz="11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827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AD6F64"/>
                </a:solidFill>
                <a:latin typeface="Garamond" panose="02020404030301010803" pitchFamily="18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</a:t>
            </a:r>
            <a:endParaRPr lang="ru-RU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14760" y="1325563"/>
            <a:ext cx="10381785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Важным и интересным средством коммуникативного воздействия с лингвистической и риторической точек зрения выступают речевые тактики «апелляции к авторитетному лицу» в публичных выступлениях В.В. Путина как эффективные аргументационные методы коммуникации, позволяющие обозначить «красные линии» конфронтации и консолидации в межкультурном 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пространстве. В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результате чтения разного рода текстов и прослушивания речей политического 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лидера, обнаруживаются многочисленные апелляции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к авторитетным позициям культовых зарубежных личностей в различные периоды руководства 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страной. Исследование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этого 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риторического приема –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актуальная задача для современного лингвиста.  Основываясь на 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текстах выступлений главы государства РФ,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выявим 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лингвистические, семантико-стилистические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и ключевые речевые компоненты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позволяющие обозначить в процессе межкультурной коммуникации границы конфронтации и консолидации.</a:t>
            </a:r>
          </a:p>
        </p:txBody>
      </p:sp>
    </p:spTree>
    <p:extLst>
      <p:ext uri="{BB962C8B-B14F-4D97-AF65-F5344CB8AC3E}">
        <p14:creationId xmlns:p14="http://schemas.microsoft.com/office/powerpoint/2010/main" val="19309887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568390" y="0"/>
            <a:ext cx="5196469" cy="1467193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AD6F64"/>
                </a:solidFill>
                <a:latin typeface="Garamond" panose="02020404030301010803" pitchFamily="18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sz="6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92820" y="1443841"/>
            <a:ext cx="10169912" cy="4197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нализ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коммуникативной тактики «апелляции к авторитету» позволил выявить перспективы использования широкого спектра лингвистических и риторических средств, направленных на преодоление конфликтного вербального поведения, наметить пути эффективного общения и взаимодействия. Риторические фигуры в вербальных апелляциях президента РФ как оратора демонстрируют интенцию объединить всех граждан на базе общечеловеческих ценностей, включенных в мировую культуру. Апелляция в речи президента к зарубежным деятелям культуры и классикам литературы, кооперативные коммуникативные стратегии, гармонизирующие общение, позволяют обозначить в ходе международного дискурса границы «красных линий» конфронтации и консолидации.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6974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2BCA5436-F0B2-444F-B599-222CE7F44C6C}" vid="{E7F7DE61-75C5-4698-94C0-1A323E2F4CA1}"/>
    </a:ext>
  </a:extLst>
</a:theme>
</file>

<file path=ppt/theme/theme2.xml><?xml version="1.0" encoding="utf-8"?>
<a:theme xmlns:a="http://schemas.openxmlformats.org/drawingml/2006/main" name="Тема Office">
  <a:themeElements>
    <a:clrScheme name="Другая 6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C0000"/>
      </a:hlink>
      <a:folHlink>
        <a:srgbClr val="974806"/>
      </a:folHlink>
    </a:clrScheme>
    <a:fontScheme name="Другая 1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AB4484-BDF9-44A3-927A-0E8EDDB14416}">
  <ds:schemaRefs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schemas.microsoft.com/sharepoint/v3"/>
    <ds:schemaRef ds:uri="6ee78bd2-4339-4042-adc0-bcc646419980"/>
    <ds:schemaRef ds:uri="2547570a-e5f4-4946-a4c3-82580e42479e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75BB143-2D4C-4804-A2EE-7D28AD50425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D3C4393-ACDB-4BF1-8882-2EC82EBB46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с тремя вариантами ответа</Template>
  <TotalTime>0</TotalTime>
  <Words>353</Words>
  <Application>Microsoft Office PowerPoint</Application>
  <PresentationFormat>Широкоэкранный</PresentationFormat>
  <Paragraphs>20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5" baseType="lpstr">
      <vt:lpstr>Arial</vt:lpstr>
      <vt:lpstr>Calibri</vt:lpstr>
      <vt:lpstr>Calibri Light</vt:lpstr>
      <vt:lpstr>Garamond</vt:lpstr>
      <vt:lpstr>Segoe UI</vt:lpstr>
      <vt:lpstr>Segoe UI Light</vt:lpstr>
      <vt:lpstr>Times New Roman</vt:lpstr>
      <vt:lpstr>Тема1</vt:lpstr>
      <vt:lpstr>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2021-11-12T15:51:45Z</dcterms:created>
  <dcterms:modified xsi:type="dcterms:W3CDTF">2021-11-12T19:22:39Z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