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5" r:id="rId5"/>
    <p:sldId id="272" r:id="rId6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224268"/>
    <a:srgbClr val="141D35"/>
    <a:srgbClr val="1E2C48"/>
    <a:srgbClr val="003366"/>
    <a:srgbClr val="1D2B4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65DED-257F-4CF6-BCB5-43A3CECFB84C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5AF4C-650A-4C25-87DD-B9D32D40BE2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1F2AA-C7FD-42D5-98A5-7FE917AC9E85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4AC609-BCC8-465F-B85F-0301A337F42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C5E71-7972-450B-9935-5C9AA9807700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F3922-B97E-46D1-B710-2C95176D94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2E910-F1DB-4B89-B8AC-B9E1BC472C65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8CC2A2-C826-4F7E-8122-8C52378838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1340B5-09D2-419E-A1E4-2180CA0C0768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0450C-FBD9-4B9F-AF8C-1F5DE727B2D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E905B-2F1C-45F5-872F-C03A97BAD7D5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9E8E59-51DF-4268-AF40-25449CDF5BC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9F92-98EF-4D43-92B7-941DDEA6528C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8F9D0-4A92-4B70-891D-075B7AA6620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2843C-487F-4E68-8935-EBFDF34C2F7B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0BDDEF-4E9C-4A1A-96E8-CD4A6508035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9A939-A0C6-420A-9456-EB2E96922695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373845-0485-4C03-A2F5-B6AEBA0AF06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19599-B5D4-4DD1-9D36-26561D5AE3A7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81C3D4-A388-4A7A-B78C-D35ABDE3EDB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169C7-B6B2-4C90-922F-0F9613A2D6F1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0DB6D0-1DD4-4C33-8104-BC9A88A8105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7DA6987-9DA7-495D-969D-A15A6B1091FB}" type="datetimeFigureOut">
              <a:rPr lang="ru-RU"/>
              <a:pPr>
                <a:defRPr/>
              </a:pPr>
              <a:t>30.07.2021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6D4CF41D-E491-4573-8822-0603FB568484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domnit.ru/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omnit.ru/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domnit.ru/ru/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omnit.ru/ru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omnit.ru/ru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8" y="1128713"/>
            <a:ext cx="12199938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73025" y="47625"/>
            <a:ext cx="4021138" cy="1025525"/>
          </a:xfrm>
        </p:spPr>
        <p:txBody>
          <a:bodyPr/>
          <a:lstStyle/>
          <a:p>
            <a:pPr algn="l" eaLnBrk="1" hangingPunct="1"/>
            <a:r>
              <a:rPr lang="ru-RU" altLang="ru-RU" sz="1800" b="1" smtClean="0">
                <a:solidFill>
                  <a:srgbClr val="1D2B4E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Всероссийская научная </a:t>
            </a:r>
            <a:br>
              <a:rPr lang="ru-RU" altLang="ru-RU" sz="1800" b="1" smtClean="0">
                <a:solidFill>
                  <a:srgbClr val="1D2B4E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altLang="ru-RU" sz="1800" b="1" smtClean="0">
                <a:solidFill>
                  <a:srgbClr val="1D2B4E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конференция «Наука, технологии, общество - НТО-2021»</a:t>
            </a:r>
          </a:p>
        </p:txBody>
      </p:sp>
      <p:sp>
        <p:nvSpPr>
          <p:cNvPr id="205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13" y="3409950"/>
            <a:ext cx="12192000" cy="1114425"/>
          </a:xfrm>
        </p:spPr>
        <p:txBody>
          <a:bodyPr/>
          <a:lstStyle/>
          <a:p>
            <a:pPr eaLnBrk="1" hangingPunct="1"/>
            <a:r>
              <a:rPr lang="ru-RU" altLang="ru-RU" sz="3200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«</a:t>
            </a:r>
            <a:r>
              <a:rPr lang="ru-RU" sz="3200" b="1" dirty="0" smtClean="0">
                <a:solidFill>
                  <a:schemeClr val="bg1"/>
                </a:solidFill>
              </a:rPr>
              <a:t>Исследование зависимости функций ЛА и математическое моделирование потоков данных БКУ</a:t>
            </a:r>
            <a:r>
              <a:rPr lang="ru-RU" altLang="ru-RU" sz="3200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»</a:t>
            </a:r>
          </a:p>
          <a:p>
            <a:pPr eaLnBrk="1" hangingPunct="1"/>
            <a:endParaRPr lang="ru-RU" altLang="ru-RU" sz="3200" dirty="0" smtClean="0">
              <a:solidFill>
                <a:srgbClr val="141D35"/>
              </a:solidFill>
            </a:endParaRPr>
          </a:p>
        </p:txBody>
      </p:sp>
      <p:sp>
        <p:nvSpPr>
          <p:cNvPr id="2053" name="Заголовок 1"/>
          <p:cNvSpPr txBox="1">
            <a:spLocks/>
          </p:cNvSpPr>
          <p:nvPr/>
        </p:nvSpPr>
        <p:spPr bwMode="auto">
          <a:xfrm>
            <a:off x="274638" y="1731963"/>
            <a:ext cx="11906250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z="3600" b="1" dirty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Всероссийская научная </a:t>
            </a:r>
            <a:r>
              <a:rPr lang="ru-RU" altLang="ru-RU" sz="3600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конференция</a:t>
            </a:r>
          </a:p>
          <a:p>
            <a:pPr algn="ctr" eaLnBrk="1" hangingPunct="1">
              <a:lnSpc>
                <a:spcPct val="90000"/>
              </a:lnSpc>
            </a:pPr>
            <a:r>
              <a:rPr lang="ru-RU" altLang="ru-RU" sz="3600" b="1" dirty="0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Наука, технологии, общество</a:t>
            </a:r>
            <a:endParaRPr lang="ru-RU" altLang="ru-RU" sz="3600" b="1" dirty="0">
              <a:solidFill>
                <a:schemeClr val="bg1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sp>
        <p:nvSpPr>
          <p:cNvPr id="2054" name="Подзаголовок 2"/>
          <p:cNvSpPr txBox="1">
            <a:spLocks/>
          </p:cNvSpPr>
          <p:nvPr/>
        </p:nvSpPr>
        <p:spPr bwMode="auto">
          <a:xfrm>
            <a:off x="-7938" y="4760913"/>
            <a:ext cx="12192001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altLang="ru-RU" sz="2400" dirty="0" smtClean="0">
                <a:solidFill>
                  <a:schemeClr val="bg1"/>
                </a:solidFill>
              </a:rPr>
              <a:t>Чижикова Людмила Андреевна</a:t>
            </a:r>
            <a:endParaRPr lang="ru-RU" altLang="ru-RU" sz="2400" dirty="0">
              <a:solidFill>
                <a:schemeClr val="bg1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3417888" y="1685925"/>
            <a:ext cx="6000750" cy="15875"/>
          </a:xfrm>
          <a:prstGeom prst="line">
            <a:avLst/>
          </a:prstGeom>
          <a:ln w="4762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V="1">
            <a:off x="3417888" y="3201988"/>
            <a:ext cx="6000750" cy="15875"/>
          </a:xfrm>
          <a:prstGeom prst="line">
            <a:avLst/>
          </a:prstGeom>
          <a:ln w="47625" cap="rnd" cmpd="sng">
            <a:solidFill>
              <a:schemeClr val="bg1"/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7" name="Рисунок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2250" y="98425"/>
            <a:ext cx="22288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Рисунок 12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142413" y="73025"/>
            <a:ext cx="2976562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Рисунок 13">
            <a:hlinkClick r:id="rId4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52875" y="79375"/>
            <a:ext cx="24653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149350"/>
            <a:ext cx="5248275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Заголовок 1"/>
          <p:cNvSpPr>
            <a:spLocks noGrp="1"/>
          </p:cNvSpPr>
          <p:nvPr>
            <p:ph type="title"/>
          </p:nvPr>
        </p:nvSpPr>
        <p:spPr>
          <a:xfrm>
            <a:off x="204788" y="1401763"/>
            <a:ext cx="5043487" cy="1058862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Постановка задачи </a:t>
            </a:r>
          </a:p>
        </p:txBody>
      </p:sp>
      <p:sp>
        <p:nvSpPr>
          <p:cNvPr id="3076" name="Объект 2"/>
          <p:cNvSpPr>
            <a:spLocks noGrp="1"/>
          </p:cNvSpPr>
          <p:nvPr>
            <p:ph idx="1"/>
          </p:nvPr>
        </p:nvSpPr>
        <p:spPr>
          <a:xfrm>
            <a:off x="5843588" y="1149350"/>
            <a:ext cx="6350000" cy="5707063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224268"/>
                </a:solidFill>
              </a:rPr>
              <a:t>Постановка задачи </a:t>
            </a:r>
          </a:p>
          <a:p>
            <a:pPr eaLnBrk="1" hangingPunct="1"/>
            <a:r>
              <a:rPr lang="ru-RU" altLang="ru-RU" sz="1800" dirty="0" smtClean="0">
                <a:solidFill>
                  <a:srgbClr val="224268"/>
                </a:solidFill>
              </a:rPr>
              <a:t>Бортовой комплекс управления – сложная система, как правило это встраиваемая система, работающая под управлением системы реального времени</a:t>
            </a:r>
          </a:p>
          <a:p>
            <a:pPr eaLnBrk="1" hangingPunct="1"/>
            <a:r>
              <a:rPr lang="ru-RU" altLang="ru-RU" sz="1800" dirty="0" smtClean="0">
                <a:solidFill>
                  <a:srgbClr val="224268"/>
                </a:solidFill>
              </a:rPr>
              <a:t>Проектирование таких систем ведется, как правило, от аппаратной части, массо-габартиных характеристик ЛА</a:t>
            </a:r>
          </a:p>
          <a:p>
            <a:pPr eaLnBrk="1" hangingPunct="1"/>
            <a:r>
              <a:rPr lang="ru-RU" altLang="ru-RU" sz="1800" dirty="0" smtClean="0">
                <a:solidFill>
                  <a:srgbClr val="224268"/>
                </a:solidFill>
              </a:rPr>
              <a:t>На этапах разработки программно-алгоритмического обеспечения таких комплексов нередко возникают затруднения из-за несоответствия фактически требуемого количества данных от приборов и того кол-ва данных, что аппаратная часть выдает</a:t>
            </a:r>
            <a:endParaRPr lang="ru-RU" altLang="ru-RU" sz="1800" dirty="0" smtClean="0">
              <a:solidFill>
                <a:srgbClr val="224268"/>
              </a:solidFill>
            </a:endParaRPr>
          </a:p>
          <a:p>
            <a:pPr eaLnBrk="1" hangingPunct="1"/>
            <a:r>
              <a:rPr lang="ru-RU" altLang="ru-RU" sz="1800" dirty="0" smtClean="0">
                <a:solidFill>
                  <a:srgbClr val="224268"/>
                </a:solidFill>
              </a:rPr>
              <a:t>Согласно статистики, как на российском рынке авиакосмической техники, так и западном большинство катастроф происходит именно из-за неправильно работающего программно-алгоритмического обеспечения</a:t>
            </a:r>
          </a:p>
          <a:p>
            <a:pPr eaLnBrk="1" hangingPunct="1"/>
            <a:r>
              <a:rPr lang="ru-RU" altLang="ru-RU" sz="1800" dirty="0" smtClean="0">
                <a:solidFill>
                  <a:srgbClr val="224268"/>
                </a:solidFill>
              </a:rPr>
              <a:t>Предлагается на ранних этапах проектирования анализировать функции и режимы всего ЛА, вычислять требуемый объем данных для этих целей</a:t>
            </a:r>
            <a:endParaRPr lang="ru-RU" altLang="ru-RU" sz="1800" dirty="0" smtClean="0">
              <a:solidFill>
                <a:srgbClr val="224268"/>
              </a:solidFill>
            </a:endParaRPr>
          </a:p>
          <a:p>
            <a:pPr eaLnBrk="1" hangingPunct="1"/>
            <a:endParaRPr lang="ru-RU" altLang="ru-RU" dirty="0" smtClean="0">
              <a:solidFill>
                <a:srgbClr val="224268"/>
              </a:solidFill>
            </a:endParaRPr>
          </a:p>
          <a:p>
            <a:pPr eaLnBrk="1" hangingPunct="1"/>
            <a:endParaRPr lang="ru-RU" altLang="ru-RU" dirty="0" smtClean="0">
              <a:solidFill>
                <a:srgbClr val="224268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657850" y="1149350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8" name="Заголовок 1"/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140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02</a:t>
            </a:r>
          </a:p>
        </p:txBody>
      </p:sp>
      <p:sp>
        <p:nvSpPr>
          <p:cNvPr id="3079" name="Заголовок 1"/>
          <p:cNvSpPr txBox="1">
            <a:spLocks/>
          </p:cNvSpPr>
          <p:nvPr/>
        </p:nvSpPr>
        <p:spPr bwMode="auto">
          <a:xfrm>
            <a:off x="204788" y="2349500"/>
            <a:ext cx="5286375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endParaRPr lang="ru-RU" altLang="ru-RU" sz="2800">
              <a:solidFill>
                <a:schemeClr val="bg1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pic>
        <p:nvPicPr>
          <p:cNvPr id="3080" name="Рисунок 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4788" y="69850"/>
            <a:ext cx="2465387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Рисунок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52950" y="82550"/>
            <a:ext cx="22288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Рисунок 12">
            <a:hlinkClick r:id="rId3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82050" y="103188"/>
            <a:ext cx="29765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149350"/>
            <a:ext cx="5248275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204788" y="1401763"/>
            <a:ext cx="5043487" cy="1058862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Методы решения</a:t>
            </a:r>
          </a:p>
        </p:txBody>
      </p:sp>
      <p:sp>
        <p:nvSpPr>
          <p:cNvPr id="4100" name="Объект 2"/>
          <p:cNvSpPr>
            <a:spLocks noGrp="1"/>
          </p:cNvSpPr>
          <p:nvPr>
            <p:ph idx="1"/>
          </p:nvPr>
        </p:nvSpPr>
        <p:spPr>
          <a:xfrm>
            <a:off x="5843588" y="1149350"/>
            <a:ext cx="6350000" cy="5707063"/>
          </a:xfrm>
        </p:spPr>
        <p:txBody>
          <a:bodyPr/>
          <a:lstStyle/>
          <a:p>
            <a:pPr eaLnBrk="1" hangingPunct="1"/>
            <a:r>
              <a:rPr lang="ru-RU" altLang="ru-RU" dirty="0" smtClean="0">
                <a:solidFill>
                  <a:srgbClr val="224268"/>
                </a:solidFill>
              </a:rPr>
              <a:t>Методы</a:t>
            </a:r>
          </a:p>
          <a:p>
            <a:pPr eaLnBrk="1" hangingPunct="1"/>
            <a:r>
              <a:rPr lang="ru-RU" altLang="ru-RU" sz="2000" dirty="0" smtClean="0">
                <a:solidFill>
                  <a:srgbClr val="224268"/>
                </a:solidFill>
              </a:rPr>
              <a:t>Посредством собственного опыта разработки ПО БКУ, математического моделирования, анализа вторичных источников по данной тематике была исследована зависимость числа функций и режимов БКУ и объема данных, требуемых для этого</a:t>
            </a:r>
          </a:p>
          <a:p>
            <a:r>
              <a:rPr lang="ru-RU" altLang="ru-RU" sz="2000" dirty="0" smtClean="0">
                <a:solidFill>
                  <a:srgbClr val="224268"/>
                </a:solidFill>
              </a:rPr>
              <a:t> При расчетов объема данных </a:t>
            </a:r>
            <a:r>
              <a:rPr lang="ru-RU" sz="2000" dirty="0" smtClean="0"/>
              <a:t>количество информации для каждого символа </a:t>
            </a:r>
            <a:r>
              <a:rPr lang="ru-RU" sz="2000" dirty="0" smtClean="0"/>
              <a:t>равно </a:t>
            </a:r>
            <a:r>
              <a:rPr lang="en-US" sz="2000" dirty="0" err="1" smtClean="0"/>
              <a:t>mbit</a:t>
            </a:r>
            <a:endParaRPr lang="en-US" sz="2000" dirty="0" smtClean="0"/>
          </a:p>
          <a:p>
            <a:r>
              <a:rPr lang="ru-RU" sz="2000" dirty="0" smtClean="0"/>
              <a:t>С учетом граничных значений диапазона принимаемых значений параметров можем определить требуемый объем данных для каждого параметра (измеренного или технологического) от датчиков</a:t>
            </a:r>
          </a:p>
          <a:p>
            <a:r>
              <a:rPr lang="ru-RU" sz="2000" dirty="0" smtClean="0"/>
              <a:t>С учетом алгоритмов конкретного режима работы БКУ ЛА, определим требуемые парамеьры и объем данных</a:t>
            </a:r>
            <a:endParaRPr lang="en-US" sz="2000" dirty="0" smtClean="0"/>
          </a:p>
          <a:p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r>
              <a:rPr lang="ru-RU" altLang="ru-RU" dirty="0" smtClean="0">
                <a:solidFill>
                  <a:srgbClr val="224268"/>
                </a:solidFill>
              </a:rPr>
              <a:t>алгоритмы</a:t>
            </a:r>
            <a:r>
              <a:rPr lang="ru-RU" altLang="ru-RU" dirty="0" smtClean="0">
                <a:solidFill>
                  <a:srgbClr val="224268"/>
                </a:solidFill>
              </a:rPr>
              <a:t>, расчеты </a:t>
            </a:r>
          </a:p>
          <a:p>
            <a:pPr eaLnBrk="1" hangingPunct="1"/>
            <a:r>
              <a:rPr lang="ru-RU" altLang="ru-RU" dirty="0" smtClean="0">
                <a:solidFill>
                  <a:srgbClr val="224268"/>
                </a:solidFill>
              </a:rPr>
              <a:t>Примеры</a:t>
            </a:r>
          </a:p>
          <a:p>
            <a:pPr eaLnBrk="1" hangingPunct="1"/>
            <a:r>
              <a:rPr lang="ru-RU" altLang="ru-RU" dirty="0" smtClean="0">
                <a:solidFill>
                  <a:srgbClr val="224268"/>
                </a:solidFill>
              </a:rPr>
              <a:t>Цифры </a:t>
            </a:r>
          </a:p>
          <a:p>
            <a:pPr eaLnBrk="1" hangingPunct="1"/>
            <a:endParaRPr lang="ru-RU" altLang="ru-RU" dirty="0" smtClean="0">
              <a:solidFill>
                <a:srgbClr val="224268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657850" y="1149350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02" name="Заголовок 1"/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140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03</a:t>
            </a:r>
          </a:p>
        </p:txBody>
      </p:sp>
      <p:sp>
        <p:nvSpPr>
          <p:cNvPr id="4103" name="Заголовок 1"/>
          <p:cNvSpPr txBox="1">
            <a:spLocks/>
          </p:cNvSpPr>
          <p:nvPr/>
        </p:nvSpPr>
        <p:spPr bwMode="auto">
          <a:xfrm>
            <a:off x="204788" y="2349500"/>
            <a:ext cx="5286375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endParaRPr lang="ru-RU" altLang="ru-RU" sz="2800">
              <a:solidFill>
                <a:schemeClr val="bg1"/>
              </a:solidFill>
              <a:latin typeface="Cambria Math" pitchFamily="18" charset="0"/>
              <a:ea typeface="Cambria Math" pitchFamily="18" charset="0"/>
              <a:cs typeface="Cambria Math" pitchFamily="18" charset="0"/>
            </a:endParaRPr>
          </a:p>
        </p:txBody>
      </p:sp>
      <p:pic>
        <p:nvPicPr>
          <p:cNvPr id="4104" name="Рисунок 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4788" y="69850"/>
            <a:ext cx="2465387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Рисунок 10">
            <a:hlinkClick r:id="rId3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782050" y="103188"/>
            <a:ext cx="29765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Рисунок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52950" y="82550"/>
            <a:ext cx="22288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285875" cy="37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149350"/>
            <a:ext cx="5248275" cy="55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204788" y="1401763"/>
            <a:ext cx="3762375" cy="1058862"/>
          </a:xfrm>
        </p:spPr>
        <p:txBody>
          <a:bodyPr/>
          <a:lstStyle/>
          <a:p>
            <a:pPr eaLnBrk="1" hangingPunct="1"/>
            <a:r>
              <a:rPr lang="ru-RU" altLang="ru-RU" b="1" smtClean="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Выводы</a:t>
            </a:r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5843588" y="1149350"/>
            <a:ext cx="6350000" cy="5707063"/>
          </a:xfrm>
        </p:spPr>
        <p:txBody>
          <a:bodyPr/>
          <a:lstStyle/>
          <a:p>
            <a:pPr eaLnBrk="1" hangingPunct="1"/>
            <a:r>
              <a:rPr lang="ru-RU" sz="2300" dirty="0" smtClean="0"/>
              <a:t>потоки </a:t>
            </a:r>
            <a:r>
              <a:rPr lang="ru-RU" sz="2300" dirty="0" smtClean="0"/>
              <a:t>данных измерений должны быть 50 % от общего потока данных, при этом объем статусов систем и технологической информации должен составлять не более 50 % от общего объема </a:t>
            </a:r>
            <a:r>
              <a:rPr lang="ru-RU" sz="2300" dirty="0" smtClean="0"/>
              <a:t>информации</a:t>
            </a:r>
            <a:endParaRPr lang="ru-RU" altLang="ru-RU" sz="2300" dirty="0" smtClean="0">
              <a:solidFill>
                <a:srgbClr val="224268"/>
              </a:solidFill>
            </a:endParaRPr>
          </a:p>
          <a:p>
            <a:pPr eaLnBrk="1" hangingPunct="1"/>
            <a:r>
              <a:rPr lang="ru-RU" altLang="ru-RU" sz="2300" dirty="0" smtClean="0">
                <a:solidFill>
                  <a:srgbClr val="224268"/>
                </a:solidFill>
              </a:rPr>
              <a:t>Данное исследование является одним из первых на пути создания методологии разработки бортовых комплексов управления на основе функций и режимов ЛА, предполагающих раннее проектирование ПО и оценку количства информации</a:t>
            </a:r>
            <a:endParaRPr lang="ru-RU" altLang="ru-RU" sz="2300" dirty="0" smtClean="0">
              <a:solidFill>
                <a:srgbClr val="224268"/>
              </a:solidFill>
            </a:endParaRPr>
          </a:p>
          <a:p>
            <a:pPr eaLnBrk="1" hangingPunct="1"/>
            <a:endParaRPr lang="ru-RU" altLang="ru-RU" dirty="0" smtClean="0">
              <a:solidFill>
                <a:srgbClr val="224268"/>
              </a:solidFill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H="1">
            <a:off x="5657850" y="1149350"/>
            <a:ext cx="9525" cy="1793875"/>
          </a:xfrm>
          <a:prstGeom prst="line">
            <a:avLst/>
          </a:prstGeom>
          <a:ln w="47625" cap="rnd" cmpd="sng">
            <a:solidFill>
              <a:srgbClr val="003366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6" name="Заголовок 1"/>
          <p:cNvSpPr txBox="1">
            <a:spLocks/>
          </p:cNvSpPr>
          <p:nvPr/>
        </p:nvSpPr>
        <p:spPr bwMode="auto">
          <a:xfrm>
            <a:off x="11758613" y="406400"/>
            <a:ext cx="433387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1400">
                <a:solidFill>
                  <a:srgbClr val="224268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04</a:t>
            </a:r>
          </a:p>
        </p:txBody>
      </p:sp>
      <p:sp>
        <p:nvSpPr>
          <p:cNvPr id="5127" name="Заголовок 1"/>
          <p:cNvSpPr txBox="1">
            <a:spLocks/>
          </p:cNvSpPr>
          <p:nvPr/>
        </p:nvSpPr>
        <p:spPr bwMode="auto">
          <a:xfrm>
            <a:off x="204788" y="2349500"/>
            <a:ext cx="5286375" cy="105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Результаты, внедрение </a:t>
            </a:r>
          </a:p>
        </p:txBody>
      </p:sp>
      <p:pic>
        <p:nvPicPr>
          <p:cNvPr id="5128" name="Рисунок 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4788" y="69850"/>
            <a:ext cx="2465387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Рисунок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52950" y="82550"/>
            <a:ext cx="22288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Рисунок 11">
            <a:hlinkClick r:id="rId3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82050" y="103188"/>
            <a:ext cx="2976563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Рисунок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8" y="1128713"/>
            <a:ext cx="12199938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Заголовок 1"/>
          <p:cNvSpPr txBox="1">
            <a:spLocks/>
          </p:cNvSpPr>
          <p:nvPr/>
        </p:nvSpPr>
        <p:spPr bwMode="auto">
          <a:xfrm>
            <a:off x="4686300" y="1749425"/>
            <a:ext cx="2619375" cy="62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>
              <a:lnSpc>
                <a:spcPct val="90000"/>
              </a:lnSpc>
            </a:pPr>
            <a:r>
              <a:rPr lang="ru-RU" altLang="ru-RU" sz="3600" b="1">
                <a:solidFill>
                  <a:schemeClr val="bg1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КОНТАКТЫ 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 bwMode="auto">
          <a:xfrm>
            <a:off x="1293223" y="2646363"/>
            <a:ext cx="9196251" cy="2557462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 smtClean="0">
                <a:solidFill>
                  <a:schemeClr val="bg1"/>
                </a:solidFill>
              </a:rPr>
              <a:t>Чижикова Людмила Андреевна</a:t>
            </a:r>
            <a:endParaRPr lang="ru-RU" altLang="ru-RU" dirty="0">
              <a:solidFill>
                <a:schemeClr val="bg1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endParaRPr lang="ru-RU" altLang="ru-RU" dirty="0">
              <a:solidFill>
                <a:schemeClr val="bg1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 smtClean="0">
                <a:solidFill>
                  <a:schemeClr val="bg1"/>
                </a:solidFill>
              </a:rPr>
              <a:t>ООО Лаборатория научно-прикладных исследований и разработок для авиации,</a:t>
            </a: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 smtClean="0">
                <a:solidFill>
                  <a:schemeClr val="bg1"/>
                </a:solidFill>
              </a:rPr>
              <a:t>Московский авиационный институт</a:t>
            </a:r>
            <a:endParaRPr lang="ru-RU" altLang="ru-RU" dirty="0">
              <a:solidFill>
                <a:schemeClr val="bg1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endParaRPr lang="ru-RU" altLang="ru-RU" dirty="0">
              <a:solidFill>
                <a:schemeClr val="bg1"/>
              </a:solidFill>
            </a:endParaRPr>
          </a:p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ru-RU" altLang="ru-RU" dirty="0">
                <a:solidFill>
                  <a:schemeClr val="bg1"/>
                </a:solidFill>
              </a:rPr>
              <a:t>E-mail: </a:t>
            </a:r>
            <a:r>
              <a:rPr lang="en-US" altLang="ru-RU" dirty="0" smtClean="0">
                <a:solidFill>
                  <a:schemeClr val="bg1"/>
                </a:solidFill>
              </a:rPr>
              <a:t>ludmilachizhikova@yahoo.com</a:t>
            </a:r>
            <a:endParaRPr lang="ru-RU" altLang="ru-RU" dirty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ru-RU" altLang="ru-RU" sz="3200" dirty="0">
              <a:solidFill>
                <a:srgbClr val="141D35"/>
              </a:solidFill>
            </a:endParaRPr>
          </a:p>
        </p:txBody>
      </p:sp>
      <p:cxnSp>
        <p:nvCxnSpPr>
          <p:cNvPr id="14" name="Прямая соединительная линия 13"/>
          <p:cNvCxnSpPr>
            <a:cxnSpLocks/>
          </p:cNvCxnSpPr>
          <p:nvPr/>
        </p:nvCxnSpPr>
        <p:spPr>
          <a:xfrm flipH="1">
            <a:off x="5257800" y="2373313"/>
            <a:ext cx="1349375" cy="0"/>
          </a:xfrm>
          <a:prstGeom prst="line">
            <a:avLst/>
          </a:prstGeom>
          <a:ln w="47625" cap="rnd" cmpd="sng">
            <a:solidFill>
              <a:schemeClr val="bg1"/>
            </a:solidFill>
            <a:prstDash val="solid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0" name="Заголовок 1"/>
          <p:cNvSpPr>
            <a:spLocks noGrp="1"/>
          </p:cNvSpPr>
          <p:nvPr>
            <p:ph type="ctrTitle"/>
          </p:nvPr>
        </p:nvSpPr>
        <p:spPr>
          <a:xfrm>
            <a:off x="73025" y="47625"/>
            <a:ext cx="4021138" cy="1025525"/>
          </a:xfrm>
        </p:spPr>
        <p:txBody>
          <a:bodyPr/>
          <a:lstStyle/>
          <a:p>
            <a:pPr algn="l" eaLnBrk="1" hangingPunct="1"/>
            <a:r>
              <a:rPr lang="ru-RU" altLang="ru-RU" sz="1800" b="1" smtClean="0">
                <a:solidFill>
                  <a:srgbClr val="1D2B4E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Всероссийская научная </a:t>
            </a:r>
            <a:br>
              <a:rPr lang="ru-RU" altLang="ru-RU" sz="1800" b="1" smtClean="0">
                <a:solidFill>
                  <a:srgbClr val="1D2B4E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</a:br>
            <a:r>
              <a:rPr lang="ru-RU" altLang="ru-RU" sz="1800" b="1" smtClean="0">
                <a:solidFill>
                  <a:srgbClr val="1D2B4E"/>
                </a:solidFill>
                <a:latin typeface="Cambria Math" pitchFamily="18" charset="0"/>
                <a:ea typeface="Cambria Math" pitchFamily="18" charset="0"/>
                <a:cs typeface="Cambria Math" pitchFamily="18" charset="0"/>
              </a:rPr>
              <a:t>конференция «Наука, технологии, общество - НТО-2021»</a:t>
            </a:r>
          </a:p>
        </p:txBody>
      </p:sp>
      <p:pic>
        <p:nvPicPr>
          <p:cNvPr id="6151" name="Рисунок 13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75" y="79375"/>
            <a:ext cx="2465388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Рисунок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50" y="98425"/>
            <a:ext cx="2228850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Рисунок 12">
            <a:hlinkClick r:id="rId3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142413" y="73025"/>
            <a:ext cx="2976562" cy="1025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307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Arial</vt:lpstr>
      <vt:lpstr>Calibri Light</vt:lpstr>
      <vt:lpstr>Cambria Math</vt:lpstr>
      <vt:lpstr>Тема Office</vt:lpstr>
      <vt:lpstr>Всероссийская научная  конференция «Наука, технологии, общество - НТО-2021»</vt:lpstr>
      <vt:lpstr>Постановка задачи </vt:lpstr>
      <vt:lpstr>Методы решения</vt:lpstr>
      <vt:lpstr>Выводы</vt:lpstr>
      <vt:lpstr>Всероссийская научная  конференция «Наука, технологии, общество - НТО-2021»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Дом науки и техники логотип Международная конференция «Агробизнес, экологический инжиниринг и биотехнологии» - AGRITECH-2019</dc:title>
  <dc:creator>info@domnit.ru</dc:creator>
  <cp:lastModifiedBy>MyPC</cp:lastModifiedBy>
  <cp:revision>55</cp:revision>
  <dcterms:created xsi:type="dcterms:W3CDTF">2019-04-23T10:06:22Z</dcterms:created>
  <dcterms:modified xsi:type="dcterms:W3CDTF">2021-07-30T03:54:11Z</dcterms:modified>
</cp:coreProperties>
</file>