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72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24268"/>
    <a:srgbClr val="141D35"/>
    <a:srgbClr val="1E2C48"/>
    <a:srgbClr val="003366"/>
    <a:srgbClr val="1D2B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5DED-257F-4CF6-BCB5-43A3CECFB84C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5AF4C-650A-4C25-87DD-B9D32D40BE2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F2AA-C7FD-42D5-98A5-7FE917AC9E85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AC609-BCC8-465F-B85F-0301A337F4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5E71-7972-450B-9935-5C9AA9807700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F3922-B97E-46D1-B710-2C95176D94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E910-F1DB-4B89-B8AC-B9E1BC472C65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C2A2-C826-4F7E-8122-8C52378838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40B5-09D2-419E-A1E4-2180CA0C0768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0450C-FBD9-4B9F-AF8C-1F5DE727B2D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905B-2F1C-45F5-872F-C03A97BAD7D5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E8E59-51DF-4268-AF40-25449CDF5B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9F92-98EF-4D43-92B7-941DDEA6528C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8F9D0-4A92-4B70-891D-075B7AA662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2843C-487F-4E68-8935-EBFDF34C2F7B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BDDEF-4E9C-4A1A-96E8-CD4A6508035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A939-A0C6-420A-9456-EB2E96922695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73845-0485-4C03-A2F5-B6AEBA0AF0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9599-B5D4-4DD1-9D36-26561D5AE3A7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C3D4-A388-4A7A-B78C-D35ABDE3ED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69C7-B6B2-4C90-922F-0F9613A2D6F1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DB6D0-1DD4-4C33-8104-BC9A88A810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A6987-9DA7-495D-969D-A15A6B1091FB}" type="datetimeFigureOut">
              <a:rPr lang="ru-RU"/>
              <a:pPr>
                <a:defRPr/>
              </a:pPr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D4CF41D-E491-4573-8822-0603FB5684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domnit.ru/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mnit.ru/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mnit.ru/ru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mnit.ru/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mnit.ru/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1128713"/>
            <a:ext cx="12199938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73025" y="47625"/>
            <a:ext cx="4021138" cy="1025525"/>
          </a:xfrm>
        </p:spPr>
        <p:txBody>
          <a:bodyPr/>
          <a:lstStyle/>
          <a:p>
            <a:pPr algn="l" eaLnBrk="1" hangingPunct="1"/>
            <a:r>
              <a:rPr lang="ru-RU" altLang="ru-RU" sz="1800" b="1" smtClean="0">
                <a:solidFill>
                  <a:srgbClr val="1D2B4E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Всероссийская научная </a:t>
            </a:r>
            <a:br>
              <a:rPr lang="ru-RU" altLang="ru-RU" sz="1800" b="1" smtClean="0">
                <a:solidFill>
                  <a:srgbClr val="1D2B4E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altLang="ru-RU" sz="1800" b="1" smtClean="0">
                <a:solidFill>
                  <a:srgbClr val="1D2B4E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конференция «Наука, технологии, общество - НТО-2021»</a:t>
            </a: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13" y="3409950"/>
            <a:ext cx="12192000" cy="1114425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</a:rPr>
              <a:t>Исследование зависимости функций ЛА и математическое моделирование потоков данных БКУ</a:t>
            </a:r>
            <a:r>
              <a:rPr lang="ru-RU" altLang="ru-RU" sz="32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»</a:t>
            </a:r>
          </a:p>
          <a:p>
            <a:pPr eaLnBrk="1" hangingPunct="1"/>
            <a:endParaRPr lang="ru-RU" altLang="ru-RU" sz="3200" dirty="0" smtClean="0">
              <a:solidFill>
                <a:srgbClr val="141D35"/>
              </a:solidFill>
            </a:endParaRPr>
          </a:p>
        </p:txBody>
      </p:sp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74638" y="1731963"/>
            <a:ext cx="119062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3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Всероссийская научная </a:t>
            </a:r>
            <a:r>
              <a:rPr lang="ru-RU" altLang="ru-RU" sz="3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конференция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3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Наука, технологии, общество</a:t>
            </a:r>
            <a:endParaRPr lang="ru-RU" altLang="ru-RU" sz="3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2054" name="Подзаголовок 2"/>
          <p:cNvSpPr txBox="1">
            <a:spLocks/>
          </p:cNvSpPr>
          <p:nvPr/>
        </p:nvSpPr>
        <p:spPr bwMode="auto">
          <a:xfrm>
            <a:off x="-7938" y="4760913"/>
            <a:ext cx="12192001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2400" dirty="0" smtClean="0">
                <a:solidFill>
                  <a:schemeClr val="bg1"/>
                </a:solidFill>
              </a:rPr>
              <a:t>Чижикова Людмила Андреевна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417888" y="1685925"/>
            <a:ext cx="6000750" cy="15875"/>
          </a:xfrm>
          <a:prstGeom prst="line">
            <a:avLst/>
          </a:prstGeom>
          <a:ln w="4762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417888" y="3201988"/>
            <a:ext cx="6000750" cy="15875"/>
          </a:xfrm>
          <a:prstGeom prst="line">
            <a:avLst/>
          </a:prstGeom>
          <a:ln w="4762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98425"/>
            <a:ext cx="22288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2413" y="73025"/>
            <a:ext cx="2976562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13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75" y="79375"/>
            <a:ext cx="24653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149350"/>
            <a:ext cx="524827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204788" y="1401763"/>
            <a:ext cx="5043487" cy="105886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Постановка задачи </a:t>
            </a:r>
          </a:p>
        </p:txBody>
      </p:sp>
      <p:sp>
        <p:nvSpPr>
          <p:cNvPr id="3076" name="Объект 2"/>
          <p:cNvSpPr>
            <a:spLocks noGrp="1"/>
          </p:cNvSpPr>
          <p:nvPr>
            <p:ph idx="1"/>
          </p:nvPr>
        </p:nvSpPr>
        <p:spPr>
          <a:xfrm>
            <a:off x="5843588" y="1149350"/>
            <a:ext cx="6350000" cy="5707063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224268"/>
                </a:solidFill>
              </a:rPr>
              <a:t>Постановка задачи </a:t>
            </a:r>
          </a:p>
          <a:p>
            <a:pPr eaLnBrk="1" hangingPunct="1"/>
            <a:r>
              <a:rPr lang="ru-RU" altLang="ru-RU" sz="1800" dirty="0" smtClean="0">
                <a:solidFill>
                  <a:srgbClr val="224268"/>
                </a:solidFill>
              </a:rPr>
              <a:t>Бортовой комплекс управления – сложная система, как правило это встраиваемая система, работающая под управлением системы реального времени</a:t>
            </a:r>
          </a:p>
          <a:p>
            <a:pPr eaLnBrk="1" hangingPunct="1"/>
            <a:r>
              <a:rPr lang="ru-RU" altLang="ru-RU" sz="1800" dirty="0" smtClean="0">
                <a:solidFill>
                  <a:srgbClr val="224268"/>
                </a:solidFill>
              </a:rPr>
              <a:t>Проектирование таких систем ведется, как правило, от аппаратной части, массо-габартиных характеристик ЛА</a:t>
            </a:r>
          </a:p>
          <a:p>
            <a:pPr eaLnBrk="1" hangingPunct="1"/>
            <a:r>
              <a:rPr lang="ru-RU" altLang="ru-RU" sz="1800" dirty="0" smtClean="0">
                <a:solidFill>
                  <a:srgbClr val="224268"/>
                </a:solidFill>
              </a:rPr>
              <a:t>На этапах разработки программно-алгоритмического обеспечения таких комплексов нередко возникают затруднения из-за несоответствия фактически требуемого количества данных от приборов и того кол-ва данных, что аппаратная часть выдает</a:t>
            </a:r>
            <a:endParaRPr lang="ru-RU" altLang="ru-RU" sz="1800" dirty="0" smtClean="0">
              <a:solidFill>
                <a:srgbClr val="224268"/>
              </a:solidFill>
            </a:endParaRPr>
          </a:p>
          <a:p>
            <a:pPr eaLnBrk="1" hangingPunct="1"/>
            <a:r>
              <a:rPr lang="ru-RU" altLang="ru-RU" sz="1800" dirty="0" smtClean="0">
                <a:solidFill>
                  <a:srgbClr val="224268"/>
                </a:solidFill>
              </a:rPr>
              <a:t>Согласно статистики, как на российском рынке авиакосмической техники, так и западном большинство катастроф происходит именно из-за неправильно работающего программно-алгоритмического обеспечения</a:t>
            </a:r>
          </a:p>
          <a:p>
            <a:pPr eaLnBrk="1" hangingPunct="1"/>
            <a:r>
              <a:rPr lang="ru-RU" altLang="ru-RU" sz="1800" dirty="0" smtClean="0">
                <a:solidFill>
                  <a:srgbClr val="224268"/>
                </a:solidFill>
              </a:rPr>
              <a:t>Предлагается на ранних этапах проектирования анализировать функции и режимы всего ЛА, вычислять требуемый объем данных для этих целей</a:t>
            </a:r>
            <a:endParaRPr lang="ru-RU" altLang="ru-RU" sz="1800" dirty="0" smtClean="0">
              <a:solidFill>
                <a:srgbClr val="224268"/>
              </a:solidFill>
            </a:endParaRPr>
          </a:p>
          <a:p>
            <a:pPr eaLnBrk="1" hangingPunct="1"/>
            <a:endParaRPr lang="ru-RU" altLang="ru-RU" dirty="0" smtClean="0">
              <a:solidFill>
                <a:srgbClr val="224268"/>
              </a:solidFill>
            </a:endParaRPr>
          </a:p>
          <a:p>
            <a:pPr eaLnBrk="1" hangingPunct="1"/>
            <a:endParaRPr lang="ru-RU" altLang="ru-RU" dirty="0" smtClean="0">
              <a:solidFill>
                <a:srgbClr val="224268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657850" y="1149350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Заголовок 1"/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140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02</a:t>
            </a:r>
          </a:p>
        </p:txBody>
      </p:sp>
      <p:sp>
        <p:nvSpPr>
          <p:cNvPr id="3079" name="Заголовок 1"/>
          <p:cNvSpPr txBox="1">
            <a:spLocks/>
          </p:cNvSpPr>
          <p:nvPr/>
        </p:nvSpPr>
        <p:spPr bwMode="auto">
          <a:xfrm>
            <a:off x="204788" y="2349500"/>
            <a:ext cx="5286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endParaRPr lang="ru-RU" altLang="ru-RU" sz="280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pic>
        <p:nvPicPr>
          <p:cNvPr id="3080" name="Рисунок 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88" y="69850"/>
            <a:ext cx="2465387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2950" y="82550"/>
            <a:ext cx="22288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2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82050" y="103188"/>
            <a:ext cx="29765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149350"/>
            <a:ext cx="524827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204788" y="1401763"/>
            <a:ext cx="5043487" cy="105886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Методы решения</a:t>
            </a: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5843588" y="1149350"/>
            <a:ext cx="6350000" cy="5707063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224268"/>
                </a:solidFill>
              </a:rPr>
              <a:t>Методы</a:t>
            </a:r>
          </a:p>
          <a:p>
            <a:pPr eaLnBrk="1" hangingPunct="1"/>
            <a:r>
              <a:rPr lang="ru-RU" altLang="ru-RU" sz="2000" dirty="0" smtClean="0">
                <a:solidFill>
                  <a:srgbClr val="224268"/>
                </a:solidFill>
              </a:rPr>
              <a:t>Посредством собственного опыта разработки ПО БКУ, математического моделирования, анализа вторичных источников по данной тематике была исследована зависимость числа функций и режимов БКУ и объема данных, требуемых для этого</a:t>
            </a:r>
          </a:p>
          <a:p>
            <a:r>
              <a:rPr lang="ru-RU" altLang="ru-RU" sz="2000" dirty="0" smtClean="0">
                <a:solidFill>
                  <a:srgbClr val="224268"/>
                </a:solidFill>
              </a:rPr>
              <a:t> При расчетов объема данных </a:t>
            </a:r>
            <a:r>
              <a:rPr lang="ru-RU" sz="2000" dirty="0" smtClean="0"/>
              <a:t>количество информации для каждого символа </a:t>
            </a:r>
            <a:r>
              <a:rPr lang="ru-RU" sz="2000" dirty="0" smtClean="0"/>
              <a:t>равно </a:t>
            </a:r>
            <a:r>
              <a:rPr lang="en-US" sz="2000" dirty="0" err="1" smtClean="0"/>
              <a:t>mbit</a:t>
            </a:r>
            <a:endParaRPr lang="en-US" sz="2000" dirty="0" smtClean="0"/>
          </a:p>
          <a:p>
            <a:r>
              <a:rPr lang="ru-RU" sz="2000" dirty="0" smtClean="0"/>
              <a:t>С учетом граничных значений диапазона принимаемых значений параметров можем определить требуемый объем данных для каждого параметра (измеренного или технологического) от датчиков</a:t>
            </a:r>
          </a:p>
          <a:p>
            <a:r>
              <a:rPr lang="ru-RU" sz="2000" dirty="0" smtClean="0"/>
              <a:t>С учетом алгоритмов конкретного режима работы БКУ ЛА, определим требуемые парамеьры и объем данных</a:t>
            </a:r>
            <a:endParaRPr lang="en-US" sz="2000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ru-RU" altLang="ru-RU" dirty="0" smtClean="0">
                <a:solidFill>
                  <a:srgbClr val="224268"/>
                </a:solidFill>
              </a:rPr>
              <a:t>алгоритмы</a:t>
            </a:r>
            <a:r>
              <a:rPr lang="ru-RU" altLang="ru-RU" dirty="0" smtClean="0">
                <a:solidFill>
                  <a:srgbClr val="224268"/>
                </a:solidFill>
              </a:rPr>
              <a:t>, расчеты </a:t>
            </a:r>
          </a:p>
          <a:p>
            <a:pPr eaLnBrk="1" hangingPunct="1"/>
            <a:r>
              <a:rPr lang="ru-RU" altLang="ru-RU" dirty="0" smtClean="0">
                <a:solidFill>
                  <a:srgbClr val="224268"/>
                </a:solidFill>
              </a:rPr>
              <a:t>Примеры</a:t>
            </a:r>
          </a:p>
          <a:p>
            <a:pPr eaLnBrk="1" hangingPunct="1"/>
            <a:r>
              <a:rPr lang="ru-RU" altLang="ru-RU" dirty="0" smtClean="0">
                <a:solidFill>
                  <a:srgbClr val="224268"/>
                </a:solidFill>
              </a:rPr>
              <a:t>Цифры </a:t>
            </a:r>
          </a:p>
          <a:p>
            <a:pPr eaLnBrk="1" hangingPunct="1"/>
            <a:endParaRPr lang="ru-RU" altLang="ru-RU" dirty="0" smtClean="0">
              <a:solidFill>
                <a:srgbClr val="224268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657850" y="1149350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Заголовок 1"/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140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03</a:t>
            </a:r>
          </a:p>
        </p:txBody>
      </p:sp>
      <p:sp>
        <p:nvSpPr>
          <p:cNvPr id="4103" name="Заголовок 1"/>
          <p:cNvSpPr txBox="1">
            <a:spLocks/>
          </p:cNvSpPr>
          <p:nvPr/>
        </p:nvSpPr>
        <p:spPr bwMode="auto">
          <a:xfrm>
            <a:off x="204788" y="2349500"/>
            <a:ext cx="5286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endParaRPr lang="ru-RU" altLang="ru-RU" sz="280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pic>
        <p:nvPicPr>
          <p:cNvPr id="4104" name="Рисунок 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88" y="69850"/>
            <a:ext cx="2465387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Рисунок 10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2050" y="103188"/>
            <a:ext cx="29765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Рисунок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52950" y="82550"/>
            <a:ext cx="22288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85875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149350"/>
            <a:ext cx="5248275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04788" y="1401763"/>
            <a:ext cx="3762375" cy="105886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Выводы</a:t>
            </a: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5843588" y="1149350"/>
            <a:ext cx="6350000" cy="5707063"/>
          </a:xfrm>
        </p:spPr>
        <p:txBody>
          <a:bodyPr/>
          <a:lstStyle/>
          <a:p>
            <a:pPr eaLnBrk="1" hangingPunct="1"/>
            <a:r>
              <a:rPr lang="ru-RU" sz="2300" dirty="0" smtClean="0"/>
              <a:t>потоки </a:t>
            </a:r>
            <a:r>
              <a:rPr lang="ru-RU" sz="2300" dirty="0" smtClean="0"/>
              <a:t>данных измерений должны быть 50 % от общего потока данных, при этом объем статусов систем и технологической информации должен составлять не более 50 % от общего объема </a:t>
            </a:r>
            <a:r>
              <a:rPr lang="ru-RU" sz="2300" dirty="0" smtClean="0"/>
              <a:t>информации</a:t>
            </a:r>
            <a:endParaRPr lang="ru-RU" altLang="ru-RU" sz="2300" dirty="0" smtClean="0">
              <a:solidFill>
                <a:srgbClr val="224268"/>
              </a:solidFill>
            </a:endParaRPr>
          </a:p>
          <a:p>
            <a:pPr eaLnBrk="1" hangingPunct="1"/>
            <a:r>
              <a:rPr lang="ru-RU" altLang="ru-RU" sz="2300" dirty="0" smtClean="0">
                <a:solidFill>
                  <a:srgbClr val="224268"/>
                </a:solidFill>
              </a:rPr>
              <a:t>Данное исследование является одним из первых на пути создания методологии разработки бортовых комплексов управления на основе функций и режимов ЛА, предполагающих раннее проектирование ПО и оценку количства информации</a:t>
            </a:r>
            <a:endParaRPr lang="ru-RU" altLang="ru-RU" sz="2300" dirty="0" smtClean="0">
              <a:solidFill>
                <a:srgbClr val="224268"/>
              </a:solidFill>
            </a:endParaRPr>
          </a:p>
          <a:p>
            <a:pPr eaLnBrk="1" hangingPunct="1"/>
            <a:endParaRPr lang="ru-RU" altLang="ru-RU" dirty="0" smtClean="0">
              <a:solidFill>
                <a:srgbClr val="224268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657850" y="1149350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Заголовок 1"/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140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04</a:t>
            </a:r>
          </a:p>
        </p:txBody>
      </p:sp>
      <p:sp>
        <p:nvSpPr>
          <p:cNvPr id="5127" name="Заголовок 1"/>
          <p:cNvSpPr txBox="1">
            <a:spLocks/>
          </p:cNvSpPr>
          <p:nvPr/>
        </p:nvSpPr>
        <p:spPr bwMode="auto">
          <a:xfrm>
            <a:off x="204788" y="2349500"/>
            <a:ext cx="5286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Результаты, внедрение </a:t>
            </a:r>
          </a:p>
        </p:txBody>
      </p:sp>
      <p:pic>
        <p:nvPicPr>
          <p:cNvPr id="5128" name="Рисунок 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88" y="69850"/>
            <a:ext cx="2465387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Рисунок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52950" y="82550"/>
            <a:ext cx="22288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11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82050" y="103188"/>
            <a:ext cx="29765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1128713"/>
            <a:ext cx="12199938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4686300" y="1749425"/>
            <a:ext cx="2619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3600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КОНТАКТЫ 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 bwMode="auto">
          <a:xfrm>
            <a:off x="1293223" y="2646363"/>
            <a:ext cx="9196251" cy="25574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solidFill>
                  <a:schemeClr val="bg1"/>
                </a:solidFill>
              </a:rPr>
              <a:t>Чижикова Людмила Андреевна</a:t>
            </a:r>
            <a:endParaRPr lang="ru-RU" altLang="ru-RU" dirty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ru-RU" altLang="ru-RU" dirty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solidFill>
                  <a:schemeClr val="bg1"/>
                </a:solidFill>
              </a:rPr>
              <a:t>ООО Лаборатория научно-прикладных исследований и разработок для авиации,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solidFill>
                  <a:schemeClr val="bg1"/>
                </a:solidFill>
              </a:rPr>
              <a:t>Московский авиационный институт</a:t>
            </a:r>
            <a:endParaRPr lang="ru-RU" altLang="ru-RU" dirty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ru-RU" altLang="ru-RU" dirty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>
                <a:solidFill>
                  <a:schemeClr val="bg1"/>
                </a:solidFill>
              </a:rPr>
              <a:t>E-mail: </a:t>
            </a:r>
            <a:r>
              <a:rPr lang="en-US" altLang="ru-RU" dirty="0" smtClean="0">
                <a:solidFill>
                  <a:schemeClr val="bg1"/>
                </a:solidFill>
              </a:rPr>
              <a:t>ludmilachizhikova@yahoo.com</a:t>
            </a:r>
            <a:endParaRPr lang="ru-RU" altLang="ru-RU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ru-RU" altLang="ru-RU" sz="3200" dirty="0">
              <a:solidFill>
                <a:srgbClr val="141D35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flipH="1">
            <a:off x="5257800" y="2373313"/>
            <a:ext cx="1349375" cy="0"/>
          </a:xfrm>
          <a:prstGeom prst="line">
            <a:avLst/>
          </a:prstGeom>
          <a:ln w="47625" cap="rnd" cmpd="sng">
            <a:solidFill>
              <a:schemeClr val="bg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Заголовок 1"/>
          <p:cNvSpPr>
            <a:spLocks noGrp="1"/>
          </p:cNvSpPr>
          <p:nvPr>
            <p:ph type="ctrTitle"/>
          </p:nvPr>
        </p:nvSpPr>
        <p:spPr>
          <a:xfrm>
            <a:off x="73025" y="47625"/>
            <a:ext cx="4021138" cy="1025525"/>
          </a:xfrm>
        </p:spPr>
        <p:txBody>
          <a:bodyPr/>
          <a:lstStyle/>
          <a:p>
            <a:pPr algn="l" eaLnBrk="1" hangingPunct="1"/>
            <a:r>
              <a:rPr lang="ru-RU" altLang="ru-RU" sz="1800" b="1" smtClean="0">
                <a:solidFill>
                  <a:srgbClr val="1D2B4E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Всероссийская научная </a:t>
            </a:r>
            <a:br>
              <a:rPr lang="ru-RU" altLang="ru-RU" sz="1800" b="1" smtClean="0">
                <a:solidFill>
                  <a:srgbClr val="1D2B4E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altLang="ru-RU" sz="1800" b="1" smtClean="0">
                <a:solidFill>
                  <a:srgbClr val="1D2B4E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конференция «Наука, технологии, общество - НТО-2021»</a:t>
            </a:r>
          </a:p>
        </p:txBody>
      </p:sp>
      <p:pic>
        <p:nvPicPr>
          <p:cNvPr id="6151" name="Рисунок 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75" y="79375"/>
            <a:ext cx="24653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98425"/>
            <a:ext cx="22288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Рисунок 12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2413" y="73025"/>
            <a:ext cx="2976562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307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Calibri Light</vt:lpstr>
      <vt:lpstr>Cambria Math</vt:lpstr>
      <vt:lpstr>Тема Office</vt:lpstr>
      <vt:lpstr>Всероссийская научная  конференция «Наука, технологии, общество - НТО-2021»</vt:lpstr>
      <vt:lpstr>Постановка задачи </vt:lpstr>
      <vt:lpstr>Методы решения</vt:lpstr>
      <vt:lpstr>Выводы</vt:lpstr>
      <vt:lpstr>Всероссийская научная  конференция «Наука, технологии, общество - НТО-2021»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 науки и техники логотип Международная конференция «Агробизнес, экологический инжиниринг и биотехнологии» - AGRITECH-2019</dc:title>
  <dc:creator>info@domnit.ru</dc:creator>
  <cp:lastModifiedBy>MyPC</cp:lastModifiedBy>
  <cp:revision>55</cp:revision>
  <dcterms:created xsi:type="dcterms:W3CDTF">2019-04-23T10:06:22Z</dcterms:created>
  <dcterms:modified xsi:type="dcterms:W3CDTF">2021-07-30T03:54:11Z</dcterms:modified>
</cp:coreProperties>
</file>