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7AF7-03D1-40FC-88B6-E2331F563492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7593-55F8-4B53-B3FC-366384487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7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7AF7-03D1-40FC-88B6-E2331F563492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7593-55F8-4B53-B3FC-366384487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31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7AF7-03D1-40FC-88B6-E2331F563492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7593-55F8-4B53-B3FC-366384487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873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7AF7-03D1-40FC-88B6-E2331F563492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7593-55F8-4B53-B3FC-366384487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73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7AF7-03D1-40FC-88B6-E2331F563492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7593-55F8-4B53-B3FC-366384487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29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7AF7-03D1-40FC-88B6-E2331F563492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7593-55F8-4B53-B3FC-366384487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448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7AF7-03D1-40FC-88B6-E2331F563492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7593-55F8-4B53-B3FC-366384487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89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7AF7-03D1-40FC-88B6-E2331F563492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7593-55F8-4B53-B3FC-366384487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377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7AF7-03D1-40FC-88B6-E2331F563492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7593-55F8-4B53-B3FC-366384487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262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7AF7-03D1-40FC-88B6-E2331F563492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7593-55F8-4B53-B3FC-366384487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6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7AF7-03D1-40FC-88B6-E2331F563492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7593-55F8-4B53-B3FC-366384487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923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47AF7-03D1-40FC-88B6-E2331F563492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77593-55F8-4B53-B3FC-366384487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783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Интерактивные методы при изучении графических дисциплин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16824" cy="175260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Г. А. Дмитренко, Т. Н. </a:t>
            </a:r>
            <a:r>
              <a:rPr lang="ru-RU" dirty="0" err="1"/>
              <a:t>Емелина</a:t>
            </a:r>
            <a:r>
              <a:rPr lang="ru-RU" dirty="0"/>
              <a:t>, Т. Д. Куприянов</a:t>
            </a:r>
          </a:p>
          <a:p>
            <a:endParaRPr lang="en-US" dirty="0" smtClean="0"/>
          </a:p>
          <a:p>
            <a:r>
              <a:rPr lang="ru-RU" dirty="0" smtClean="0"/>
              <a:t>Сибирский </a:t>
            </a:r>
            <a:r>
              <a:rPr lang="ru-RU" dirty="0"/>
              <a:t>государственный университет науки и технологий имени академика М.Ф. </a:t>
            </a:r>
            <a:r>
              <a:rPr lang="ru-RU" dirty="0" err="1"/>
              <a:t>Решетнева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5968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980728"/>
            <a:ext cx="65527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Интерактивный метод («</a:t>
            </a:r>
            <a:r>
              <a:rPr lang="ru-RU" sz="2400" dirty="0" err="1"/>
              <a:t>Inter</a:t>
            </a:r>
            <a:r>
              <a:rPr lang="ru-RU" sz="2400" dirty="0"/>
              <a:t>» - это взаимный, «</a:t>
            </a:r>
            <a:r>
              <a:rPr lang="ru-RU" sz="2400" dirty="0" err="1"/>
              <a:t>act</a:t>
            </a:r>
            <a:r>
              <a:rPr lang="ru-RU" sz="2400" dirty="0"/>
              <a:t>» - действовать) означает взаимодействовать, находиться в режиме беседы, диалога с кем-либо. Место преподавателя на интерактивных занятиях сводится к направлению деятельности студентов на достижение целей занятия. Основой целью интерактивного обучения является создание таких условий, при которых студент осознает свою успешность, что делает продуктивным сам процесс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1270109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29947"/>
            <a:ext cx="78488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Интерактивные методы обучения при изучении графических дисциплин способствуют:</a:t>
            </a:r>
          </a:p>
          <a:p>
            <a:pPr>
              <a:tabLst>
                <a:tab pos="446088" algn="l"/>
              </a:tabLst>
            </a:pPr>
            <a:r>
              <a:rPr lang="ru-RU" sz="2400" dirty="0"/>
              <a:t>•	повышению интереса обучающихся к начертательной геометрии и инженерной графике; </a:t>
            </a:r>
          </a:p>
          <a:p>
            <a:pPr>
              <a:tabLst>
                <a:tab pos="446088" algn="l"/>
              </a:tabLst>
            </a:pPr>
            <a:r>
              <a:rPr lang="ru-RU" sz="2400" dirty="0"/>
              <a:t>•	углубленному изучению изучаемых дисциплин;</a:t>
            </a:r>
          </a:p>
          <a:p>
            <a:pPr>
              <a:tabLst>
                <a:tab pos="446088" algn="l"/>
              </a:tabLst>
            </a:pPr>
            <a:r>
              <a:rPr lang="ru-RU" sz="2400" dirty="0"/>
              <a:t>•	развитию нестандартного мышления, поскольку студентам необходимо индивидуально искать решения поставленных перед ними графических задач;</a:t>
            </a:r>
          </a:p>
          <a:p>
            <a:pPr>
              <a:tabLst>
                <a:tab pos="446088" algn="l"/>
              </a:tabLst>
            </a:pPr>
            <a:r>
              <a:rPr lang="ru-RU" sz="2400" dirty="0"/>
              <a:t>•	обучению работе в команде, установлению продуктивного взаимодействия между учащимися; </a:t>
            </a:r>
          </a:p>
          <a:p>
            <a:pPr>
              <a:tabLst>
                <a:tab pos="446088" algn="l"/>
              </a:tabLst>
            </a:pPr>
            <a:r>
              <a:rPr lang="ru-RU" sz="2400" dirty="0"/>
              <a:t>•	формированию у студентов навыков самоорганизации,  планирования деятельности, использования собственного потенциала для достижения учебно-профессиональных задач</a:t>
            </a:r>
          </a:p>
        </p:txBody>
      </p:sp>
    </p:spTree>
    <p:extLst>
      <p:ext uri="{BB962C8B-B14F-4D97-AF65-F5344CB8AC3E}">
        <p14:creationId xmlns:p14="http://schemas.microsoft.com/office/powerpoint/2010/main" val="1386605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07" t="22653" r="28160" b="19122"/>
          <a:stretch>
            <a:fillRect/>
          </a:stretch>
        </p:blipFill>
        <p:spPr bwMode="auto">
          <a:xfrm>
            <a:off x="1691680" y="2844850"/>
            <a:ext cx="5415990" cy="3230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1560" y="536526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П</a:t>
            </a:r>
            <a:r>
              <a:rPr lang="ru-RU" sz="2400" dirty="0" smtClean="0"/>
              <a:t>ри </a:t>
            </a:r>
            <a:r>
              <a:rPr lang="ru-RU" sz="2400" dirty="0"/>
              <a:t>изучении темы «Сечение поверхности проецирующей плоскостью» пошаговый показ построения линии пересечения (презентация, выполненная в программе </a:t>
            </a:r>
            <a:r>
              <a:rPr lang="en-US" sz="2400" dirty="0"/>
              <a:t>MS Power Point </a:t>
            </a:r>
            <a:r>
              <a:rPr lang="ru-RU" sz="2400" dirty="0"/>
              <a:t>с использованием анимации) позволил значительно сократить аудиторное время, затрачиваемое для изучения данной темы - до 30 </a:t>
            </a:r>
            <a:r>
              <a:rPr lang="ru-RU" sz="2400" dirty="0" smtClean="0"/>
              <a:t>%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5097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412776"/>
            <a:ext cx="72728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При </a:t>
            </a:r>
            <a:r>
              <a:rPr lang="ru-RU" sz="2400" dirty="0"/>
              <a:t>помощи мультимедийных </a:t>
            </a:r>
            <a:r>
              <a:rPr lang="ru-RU" sz="2400" dirty="0" err="1"/>
              <a:t>анимаций</a:t>
            </a:r>
            <a:r>
              <a:rPr lang="ru-RU" sz="2400" dirty="0"/>
              <a:t> можно наглядно продемонстрировать процесс построения линии пересечения поверхности плоскостью.  Все вспомогательные построения, которые характеризуют ход решения задачи можно скрыть, что облегчит чтение чертежа, а также восстановить, чтобы проследить логику и проверить правильность выполненного изображения</a:t>
            </a:r>
          </a:p>
        </p:txBody>
      </p:sp>
    </p:spTree>
    <p:extLst>
      <p:ext uri="{BB962C8B-B14F-4D97-AF65-F5344CB8AC3E}">
        <p14:creationId xmlns:p14="http://schemas.microsoft.com/office/powerpoint/2010/main" val="2954854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1580" y="1196752"/>
            <a:ext cx="77608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Интерактивный лекционный </a:t>
            </a:r>
            <a:r>
              <a:rPr lang="ru-RU" sz="2400" dirty="0"/>
              <a:t>формат с использованием мультимедийных </a:t>
            </a:r>
            <a:r>
              <a:rPr lang="ru-RU" sz="2400" dirty="0" err="1"/>
              <a:t>анимаций</a:t>
            </a:r>
            <a:r>
              <a:rPr lang="ru-RU" sz="2400" dirty="0"/>
              <a:t> характеризуется высокой степенью гибкости, которая достигается постоянным отслеживанием реакций студенческой аудитории и переключений с режима пассивной лекции в режим активного участия. При этом </a:t>
            </a:r>
            <a:r>
              <a:rPr lang="ru-RU" sz="2400" dirty="0" err="1"/>
              <a:t>мультимедийность</a:t>
            </a:r>
            <a:r>
              <a:rPr lang="ru-RU" sz="2400" dirty="0"/>
              <a:t> облегчает процесс запоминания, позволяет сделать занятия более интересными и динамичными, повысив тем самым уровень мотивации обучения и поддержание высокой степени работоспособности обучаемого</a:t>
            </a:r>
          </a:p>
        </p:txBody>
      </p:sp>
    </p:spTree>
    <p:extLst>
      <p:ext uri="{BB962C8B-B14F-4D97-AF65-F5344CB8AC3E}">
        <p14:creationId xmlns:p14="http://schemas.microsoft.com/office/powerpoint/2010/main" val="1076925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249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Интерактивные методы при изучении графических дисциплин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Интерактивные методы при изучении графических дисциплин </dc:title>
  <dc:creator>Кафедра инженерной графики</dc:creator>
  <cp:lastModifiedBy>Кафедра инженерной графики</cp:lastModifiedBy>
  <cp:revision>1</cp:revision>
  <dcterms:created xsi:type="dcterms:W3CDTF">2022-11-07T06:50:24Z</dcterms:created>
  <dcterms:modified xsi:type="dcterms:W3CDTF">2022-11-07T06:56:58Z</dcterms:modified>
</cp:coreProperties>
</file>