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268"/>
    <a:srgbClr val="141D35"/>
    <a:srgbClr val="1E2C48"/>
    <a:srgbClr val="003366"/>
    <a:srgbClr val="1D2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819CA4-0872-B194-5E36-0F40B178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190BB-17DD-431D-98DE-FDC3625054F5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3D2D46-D5F2-0BD4-4251-0A3B9594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59E6B1-45DD-5991-03E6-5B09C83E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2360A-2B3E-493A-BAE5-D82C0DF814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253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3C5A37-6EEB-6F51-D42E-4F2FF9F2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EA6EE-52A6-400E-A2AF-0FD49B5B0A01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2E7027-7C7F-AF0F-1840-B3CE3667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63D5A2-2D6E-42CC-0774-77094558F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D4CEB-CB26-44B9-BED4-5803C55803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94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CF76C6-1D86-9E60-CE6D-A6D49194D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F914-7090-4398-B4CE-68A127E47F2F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81B83F-C732-0787-F56F-7DAC35F1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2C096D-FC75-281C-CB1A-7F0AFB73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64AA9-5331-4216-AC06-5A8800B6E8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434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8ADA9C-21A2-7845-EEF1-2917204D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F3CE9-F005-46C5-A75B-AA7F5DAFA0EB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1F1B8-8441-7B9D-AF5B-E287970A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94A5C6-8378-3B0A-952F-752B9831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40F63-C1D1-456A-96E9-2FF2278AD8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49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0BC26B-91DD-69F6-CC86-7264D181B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19579-61F1-4420-801B-FB783E41CEF2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BEADAB-7E77-1563-9103-275214F0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E0BDAB-B57B-4330-8FD8-99197D60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F0C38-4C2F-43DE-B37C-F64C96FD58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513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DE89FD5-D92D-9F27-1D3A-E0ADABF5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3125-9273-4F86-B8E0-A25C91A8D643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7456777-0605-A648-8921-DC613F9C1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23BDA73-23DC-0B8A-B8BD-9141D438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668D3-CD24-455F-9BB8-A1AB12438B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167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2B53FF54-1B66-F27B-86F2-6B166A39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2C74-E02A-4C84-A1C3-B0D34B717785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EE464550-57D5-AACA-7B81-1DAC5924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92F56D8-2951-8A1F-F0FC-D992F346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7E0D7-389C-4691-9800-E3CD32E68F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868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A77CF959-67D5-A7D5-2D2D-176B6B8D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5C82A-24B2-4162-B96D-801B249BEE4F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266FB4DC-76EC-41C1-C1CC-C8B72FF0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D01AEAD-44AA-233B-8C2A-9AE6032F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57EBA-3464-4EA2-A53A-261CD1F1B6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971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33ACB9B4-7531-3F8D-D096-60FCAE31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1708D-BB8B-46E4-9B19-3D65D6D61E4D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43B58386-A910-15D8-9301-760A76AB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F72CFB6-14FC-2961-56EB-E58DB73A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E287F-0489-4460-AA7F-492205BAF6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78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D607344-5755-9F48-7B29-FDEF27958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F671C-6DB6-4F5F-9D40-0429AC26FA49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33930EB-C511-594A-1315-7376A8BF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3031B09-591E-19DA-BC50-0CB486BA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41E6C-D522-44C5-9D53-E50B315C7B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21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B289A14-7F7C-7C31-F71D-C560CE8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12865-0653-4A7A-A9FC-3A4402D81424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C155680-CF0E-AE37-9CC1-7AE82F07D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A06BEF0-788B-B70E-A48F-40D5DB1F6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748EC-1AEF-496A-957B-8BC943151C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1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778F04EB-90E9-818F-61FB-82802F7F4E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4AC6420D-80AF-5A6F-DC01-86403A8574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65A03C-3730-99BD-9724-D05304FE0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FA5295-28C9-4C11-92B8-940257064BD9}" type="datetimeFigureOut">
              <a:rPr lang="ru-RU"/>
              <a:pPr>
                <a:defRPr/>
              </a:pPr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0DDD14-8830-9BC0-4DAA-21163FBDF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2EB95-FC9A-2FC4-51EE-B6FA50BB7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E14AF-2B55-42A0-B62D-D6275BF88F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2F3387D-A902-71E0-AD8E-52BE7E2AC8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85000"/>
          </a:blip>
          <a:stretch>
            <a:fillRect/>
          </a:stretch>
        </p:blipFill>
        <p:spPr>
          <a:xfrm>
            <a:off x="7937" y="1176005"/>
            <a:ext cx="12172950" cy="5681995"/>
          </a:xfrm>
          <a:prstGeom prst="rect">
            <a:avLst/>
          </a:prstGeom>
        </p:spPr>
      </p:pic>
      <p:sp>
        <p:nvSpPr>
          <p:cNvPr id="2051" name="Заголовок 1">
            <a:extLst>
              <a:ext uri="{FF2B5EF4-FFF2-40B4-BE49-F238E27FC236}">
                <a16:creationId xmlns:a16="http://schemas.microsoft.com/office/drawing/2014/main" id="{1640E498-B960-89F9-89D0-0A87D2004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938" y="187325"/>
            <a:ext cx="3963989" cy="615618"/>
          </a:xfrm>
        </p:spPr>
        <p:txBody>
          <a:bodyPr/>
          <a:lstStyle/>
          <a:p>
            <a:pPr algn="l" eaLnBrk="1" hangingPunct="1"/>
            <a: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IV </a:t>
            </a: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Международная</a:t>
            </a:r>
            <a: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</a:t>
            </a: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научная конференция</a:t>
            </a:r>
            <a:b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MIP: Engineering-IV-2022</a:t>
            </a:r>
            <a:endParaRPr lang="ru-RU" altLang="ru-RU" sz="900" dirty="0">
              <a:solidFill>
                <a:srgbClr val="224268"/>
              </a:solidFill>
            </a:endParaRPr>
          </a:p>
        </p:txBody>
      </p:sp>
      <p:sp>
        <p:nvSpPr>
          <p:cNvPr id="2052" name="Подзаголовок 2">
            <a:extLst>
              <a:ext uri="{FF2B5EF4-FFF2-40B4-BE49-F238E27FC236}">
                <a16:creationId xmlns:a16="http://schemas.microsoft.com/office/drawing/2014/main" id="{9138ABBF-3D99-2046-A62C-CF300A48C5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13" y="3409950"/>
            <a:ext cx="12192000" cy="1114425"/>
          </a:xfrm>
        </p:spPr>
        <p:txBody>
          <a:bodyPr/>
          <a:lstStyle/>
          <a:p>
            <a:pPr eaLnBrk="1" hangingPunct="1"/>
            <a:r>
              <a:rPr lang="ru-RU" altLang="ru-RU" sz="3200">
                <a:solidFill>
                  <a:schemeClr val="bg1"/>
                </a:solidFill>
              </a:rPr>
              <a:t>«Изучение и использование материалов с эффектом памяти формы»</a:t>
            </a:r>
          </a:p>
          <a:p>
            <a:pPr eaLnBrk="1" hangingPunct="1"/>
            <a:endParaRPr lang="ru-RU" altLang="ru-RU" sz="3200">
              <a:solidFill>
                <a:srgbClr val="141D35"/>
              </a:solidFill>
            </a:endParaRPr>
          </a:p>
        </p:txBody>
      </p:sp>
      <p:pic>
        <p:nvPicPr>
          <p:cNvPr id="2053" name="Рисунок 3">
            <a:extLst>
              <a:ext uri="{FF2B5EF4-FFF2-40B4-BE49-F238E27FC236}">
                <a16:creationId xmlns:a16="http://schemas.microsoft.com/office/drawing/2014/main" id="{5CA19A34-463D-CBD6-FE56-83DE1FFCE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338" y="-227013"/>
            <a:ext cx="4021137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Заголовок 1">
            <a:extLst>
              <a:ext uri="{FF2B5EF4-FFF2-40B4-BE49-F238E27FC236}">
                <a16:creationId xmlns:a16="http://schemas.microsoft.com/office/drawing/2014/main" id="{48D5FA8D-48C6-48A2-4794-C971348DA92C}"/>
              </a:ext>
            </a:extLst>
          </p:cNvPr>
          <p:cNvSpPr txBox="1">
            <a:spLocks/>
          </p:cNvSpPr>
          <p:nvPr/>
        </p:nvSpPr>
        <p:spPr bwMode="auto">
          <a:xfrm>
            <a:off x="747713" y="1549400"/>
            <a:ext cx="10517187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IV Международная научная конференция</a:t>
            </a:r>
            <a:br>
              <a:rPr lang="ru-RU" altLang="ru-RU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MIP: Engineering-IV-2022</a:t>
            </a:r>
          </a:p>
        </p:txBody>
      </p:sp>
      <p:sp>
        <p:nvSpPr>
          <p:cNvPr id="2055" name="Подзаголовок 2">
            <a:extLst>
              <a:ext uri="{FF2B5EF4-FFF2-40B4-BE49-F238E27FC236}">
                <a16:creationId xmlns:a16="http://schemas.microsoft.com/office/drawing/2014/main" id="{B9EFB721-1359-9983-F7CD-CCCD3491DDF2}"/>
              </a:ext>
            </a:extLst>
          </p:cNvPr>
          <p:cNvSpPr txBox="1">
            <a:spLocks/>
          </p:cNvSpPr>
          <p:nvPr/>
        </p:nvSpPr>
        <p:spPr bwMode="auto">
          <a:xfrm>
            <a:off x="-7938" y="4760913"/>
            <a:ext cx="121920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>
                <a:solidFill>
                  <a:schemeClr val="bg1"/>
                </a:solidFill>
              </a:rPr>
              <a:t>Арефьева Светлана Александровна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>
                <a:solidFill>
                  <a:schemeClr val="bg1"/>
                </a:solidFill>
              </a:rPr>
              <a:t>Насирова Нармин Новруз кызы 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14C9EF8B-C934-A100-3377-CB179F2D62F0}"/>
              </a:ext>
            </a:extLst>
          </p:cNvPr>
          <p:cNvCxnSpPr/>
          <p:nvPr/>
        </p:nvCxnSpPr>
        <p:spPr>
          <a:xfrm flipV="1">
            <a:off x="3417888" y="1685925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DF54810-E375-BF13-CF5F-C1E85D2DEE29}"/>
              </a:ext>
            </a:extLst>
          </p:cNvPr>
          <p:cNvCxnSpPr/>
          <p:nvPr/>
        </p:nvCxnSpPr>
        <p:spPr>
          <a:xfrm flipV="1">
            <a:off x="3417888" y="3313113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011F308-3136-4982-AB34-9182D748F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558" y="131444"/>
            <a:ext cx="3903496" cy="8480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31547177-71FA-A244-DCBC-C9C4FA36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839788"/>
            <a:ext cx="3762375" cy="1058862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Актуальность</a:t>
            </a:r>
          </a:p>
        </p:txBody>
      </p:sp>
      <p:sp>
        <p:nvSpPr>
          <p:cNvPr id="3075" name="Объект 2">
            <a:extLst>
              <a:ext uri="{FF2B5EF4-FFF2-40B4-BE49-F238E27FC236}">
                <a16:creationId xmlns:a16="http://schemas.microsoft.com/office/drawing/2014/main" id="{6EED2DEC-2635-8C35-A6BC-81259C3B1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363" y="1119188"/>
            <a:ext cx="8108950" cy="2228850"/>
          </a:xfrm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rgbClr val="224268"/>
                </a:solidFill>
              </a:rPr>
              <a:t>возможностей использования материалов с «умными» элементами, сплавов и их систем с обратимой фазовой структурой ̶ материалов с эффектом памяти формы (ЭПФ).</a:t>
            </a:r>
            <a:endParaRPr lang="en-US" altLang="ru-RU" sz="240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sz="2400">
                <a:solidFill>
                  <a:srgbClr val="224268"/>
                </a:solidFill>
              </a:rPr>
              <a:t>изучить историю появления и развития сплавов с ЭПФ, степень научной исследованности применения данных материалов, </a:t>
            </a:r>
            <a:endParaRPr lang="en-US" altLang="ru-RU" sz="240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sz="2400">
                <a:solidFill>
                  <a:srgbClr val="224268"/>
                </a:solidFill>
              </a:rPr>
              <a:t>рассмотреть экспериментально условия проявления и механизмы эффекта памяти формы, функционально-механические свойства материалов с термоупругими мартенситными превращениями</a:t>
            </a:r>
            <a:endParaRPr lang="en-US" altLang="ru-RU" sz="240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sz="2400">
                <a:solidFill>
                  <a:srgbClr val="224268"/>
                </a:solidFill>
              </a:rPr>
              <a:t>проанализировать большинство интернет – источников по применению сплавов с ЭПФ, сделать выводы.</a:t>
            </a:r>
          </a:p>
        </p:txBody>
      </p:sp>
      <p:pic>
        <p:nvPicPr>
          <p:cNvPr id="3076" name="Рисунок 3">
            <a:extLst>
              <a:ext uri="{FF2B5EF4-FFF2-40B4-BE49-F238E27FC236}">
                <a16:creationId xmlns:a16="http://schemas.microsoft.com/office/drawing/2014/main" id="{643248DD-0C93-413B-C163-812C632EA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11113"/>
            <a:ext cx="25654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49300B8-09F5-8695-EB80-B796DD45FABE}"/>
              </a:ext>
            </a:extLst>
          </p:cNvPr>
          <p:cNvCxnSpPr/>
          <p:nvPr/>
        </p:nvCxnSpPr>
        <p:spPr>
          <a:xfrm flipH="1">
            <a:off x="3971925" y="1306513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Заголовок 1">
            <a:extLst>
              <a:ext uri="{FF2B5EF4-FFF2-40B4-BE49-F238E27FC236}">
                <a16:creationId xmlns:a16="http://schemas.microsoft.com/office/drawing/2014/main" id="{C654DD3F-2086-3375-6744-E229F36A130C}"/>
              </a:ext>
            </a:extLst>
          </p:cNvPr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02</a:t>
            </a:r>
          </a:p>
        </p:txBody>
      </p:sp>
      <p:pic>
        <p:nvPicPr>
          <p:cNvPr id="3079" name="Рисунок 9">
            <a:extLst>
              <a:ext uri="{FF2B5EF4-FFF2-40B4-BE49-F238E27FC236}">
                <a16:creationId xmlns:a16="http://schemas.microsoft.com/office/drawing/2014/main" id="{290B52CE-BE28-8433-4A67-6B7CB8D84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02550" y="261986"/>
            <a:ext cx="3675063" cy="79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704ED92-F781-0E4F-2B5D-F040E44BD5F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alphaModFix amt="85000"/>
          </a:blip>
          <a:stretch>
            <a:fillRect/>
          </a:stretch>
        </p:blipFill>
        <p:spPr>
          <a:xfrm flipV="1">
            <a:off x="11113" y="6846886"/>
            <a:ext cx="12172950" cy="457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17718ED3-EF88-F407-AD99-C17AC892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1182688"/>
            <a:ext cx="2471738" cy="1058862"/>
          </a:xfrm>
        </p:spPr>
        <p:txBody>
          <a:bodyPr/>
          <a:lstStyle/>
          <a:p>
            <a:pPr eaLnBrk="1" hangingPunct="1"/>
            <a:r>
              <a:rPr lang="ru-RU" altLang="ru-RU" sz="320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Методы решения</a:t>
            </a:r>
          </a:p>
        </p:txBody>
      </p:sp>
      <p:sp>
        <p:nvSpPr>
          <p:cNvPr id="4099" name="Объект 2">
            <a:extLst>
              <a:ext uri="{FF2B5EF4-FFF2-40B4-BE49-F238E27FC236}">
                <a16:creationId xmlns:a16="http://schemas.microsoft.com/office/drawing/2014/main" id="{61489E0F-DF61-21FD-F1F4-EE6EDDE5A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950" y="1149350"/>
            <a:ext cx="9155113" cy="33448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При проведении исследований применяли комплекс современных методов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анализа структуры и фазовых превращений, включающий просвечивающую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электронную микроскопию, растровую электронную микроскопию,</a:t>
            </a:r>
            <a:r>
              <a:rPr lang="en-US" altLang="ru-RU" sz="2000">
                <a:solidFill>
                  <a:srgbClr val="224268"/>
                </a:solidFill>
              </a:rPr>
              <a:t> </a:t>
            </a:r>
            <a:r>
              <a:rPr lang="ru-RU" altLang="ru-RU" sz="2000">
                <a:solidFill>
                  <a:srgbClr val="224268"/>
                </a:solidFill>
              </a:rPr>
              <a:t>энергодисперсионный анализ, дифференциальную сканирующую калориметрию;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проводили функциональные термомеханические испытания в диапазоне высоких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значений полной наводимой деформации. При обработке экспериментальных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000">
                <a:solidFill>
                  <a:srgbClr val="224268"/>
                </a:solidFill>
              </a:rPr>
              <a:t>данных использовали статистические методы.</a:t>
            </a:r>
          </a:p>
        </p:txBody>
      </p:sp>
      <p:pic>
        <p:nvPicPr>
          <p:cNvPr id="4100" name="Рисунок 3">
            <a:extLst>
              <a:ext uri="{FF2B5EF4-FFF2-40B4-BE49-F238E27FC236}">
                <a16:creationId xmlns:a16="http://schemas.microsoft.com/office/drawing/2014/main" id="{45C250C9-3ADB-4E69-3D2F-54403A73A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11113"/>
            <a:ext cx="25654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ACA3078-071B-3D4C-1F17-0CBE3076A7DF}"/>
              </a:ext>
            </a:extLst>
          </p:cNvPr>
          <p:cNvCxnSpPr/>
          <p:nvPr/>
        </p:nvCxnSpPr>
        <p:spPr>
          <a:xfrm flipH="1">
            <a:off x="2728913" y="1182688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Заголовок 1">
            <a:extLst>
              <a:ext uri="{FF2B5EF4-FFF2-40B4-BE49-F238E27FC236}">
                <a16:creationId xmlns:a16="http://schemas.microsoft.com/office/drawing/2014/main" id="{E523FD52-BA07-1765-56C1-06D81D510569}"/>
              </a:ext>
            </a:extLst>
          </p:cNvPr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03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F5F3963-36BD-7C74-679A-33F1AD04365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alphaModFix amt="85000"/>
          </a:blip>
          <a:stretch>
            <a:fillRect/>
          </a:stretch>
        </p:blipFill>
        <p:spPr>
          <a:xfrm>
            <a:off x="148441" y="5012480"/>
            <a:ext cx="3705844" cy="1729785"/>
          </a:xfrm>
          <a:prstGeom prst="rect">
            <a:avLst/>
          </a:prstGeom>
        </p:spPr>
      </p:pic>
      <p:pic>
        <p:nvPicPr>
          <p:cNvPr id="4104" name="Рисунок 10">
            <a:extLst>
              <a:ext uri="{FF2B5EF4-FFF2-40B4-BE49-F238E27FC236}">
                <a16:creationId xmlns:a16="http://schemas.microsoft.com/office/drawing/2014/main" id="{78758A9B-FFFC-544A-A91F-15A88B6BB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67713" y="5884117"/>
            <a:ext cx="3675062" cy="79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3D9190D-A766-D3C3-F6AA-54A5C32E4B9A}"/>
              </a:ext>
            </a:extLst>
          </p:cNvPr>
          <p:cNvSpPr/>
          <p:nvPr/>
        </p:nvSpPr>
        <p:spPr>
          <a:xfrm rot="5400000">
            <a:off x="8796337" y="2922588"/>
            <a:ext cx="5038725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341BA7B-AF8E-DA9D-6FF6-C1884ED6E94B}"/>
              </a:ext>
            </a:extLst>
          </p:cNvPr>
          <p:cNvSpPr/>
          <p:nvPr/>
        </p:nvSpPr>
        <p:spPr>
          <a:xfrm>
            <a:off x="157163" y="1073150"/>
            <a:ext cx="5834062" cy="5451475"/>
          </a:xfrm>
          <a:prstGeom prst="rect">
            <a:avLst/>
          </a:prstGeom>
          <a:solidFill>
            <a:srgbClr val="22426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4" name="Заголовок 1">
            <a:extLst>
              <a:ext uri="{FF2B5EF4-FFF2-40B4-BE49-F238E27FC236}">
                <a16:creationId xmlns:a16="http://schemas.microsoft.com/office/drawing/2014/main" id="{D6D02F96-BB2D-414F-45EA-FC15F58A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3" y="1073150"/>
            <a:ext cx="5834062" cy="1031875"/>
          </a:xfrm>
        </p:spPr>
        <p:txBody>
          <a:bodyPr/>
          <a:lstStyle/>
          <a:p>
            <a:pPr algn="ctr" eaLnBrk="1" hangingPunct="1"/>
            <a:r>
              <a:rPr lang="ru-RU" altLang="ru-RU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Выводы</a:t>
            </a:r>
          </a:p>
        </p:txBody>
      </p:sp>
      <p:sp>
        <p:nvSpPr>
          <p:cNvPr id="5125" name="Объект 2">
            <a:extLst>
              <a:ext uri="{FF2B5EF4-FFF2-40B4-BE49-F238E27FC236}">
                <a16:creationId xmlns:a16="http://schemas.microsoft.com/office/drawing/2014/main" id="{5E0205F9-AD4B-BB70-5019-B61250FF7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19325"/>
            <a:ext cx="5838825" cy="4305300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ru-RU" altLang="ru-RU">
                <a:solidFill>
                  <a:schemeClr val="bg1"/>
                </a:solidFill>
              </a:rPr>
              <a:t>Результаты, внедрение</a:t>
            </a:r>
          </a:p>
        </p:txBody>
      </p:sp>
      <p:pic>
        <p:nvPicPr>
          <p:cNvPr id="5126" name="Рисунок 3">
            <a:extLst>
              <a:ext uri="{FF2B5EF4-FFF2-40B4-BE49-F238E27FC236}">
                <a16:creationId xmlns:a16="http://schemas.microsoft.com/office/drawing/2014/main" id="{72B43115-54B9-E1B9-7628-97C3CBEEB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11113"/>
            <a:ext cx="25654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Заголовок 1">
            <a:extLst>
              <a:ext uri="{FF2B5EF4-FFF2-40B4-BE49-F238E27FC236}">
                <a16:creationId xmlns:a16="http://schemas.microsoft.com/office/drawing/2014/main" id="{B64969FE-13D5-EFAB-A558-1525406397F2}"/>
              </a:ext>
            </a:extLst>
          </p:cNvPr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04</a:t>
            </a:r>
          </a:p>
        </p:txBody>
      </p:sp>
      <p:sp>
        <p:nvSpPr>
          <p:cNvPr id="5128" name="Объект 2">
            <a:extLst>
              <a:ext uri="{FF2B5EF4-FFF2-40B4-BE49-F238E27FC236}">
                <a16:creationId xmlns:a16="http://schemas.microsoft.com/office/drawing/2014/main" id="{938C5C3C-6E1B-0477-F58C-95EDA38BADD1}"/>
              </a:ext>
            </a:extLst>
          </p:cNvPr>
          <p:cNvSpPr txBox="1">
            <a:spLocks/>
          </p:cNvSpPr>
          <p:nvPr/>
        </p:nvSpPr>
        <p:spPr bwMode="auto">
          <a:xfrm>
            <a:off x="6172200" y="2000250"/>
            <a:ext cx="59436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rgbClr val="224268"/>
                </a:solidFill>
              </a:rPr>
              <a:t>Проведено исследование сплава с памятью формы с целью определения температуры прямого и обратного мартенситного превращения и величин предельных деформаций, допустимых при задании формы и её восстановлении при нагреве.</a:t>
            </a:r>
          </a:p>
          <a:p>
            <a:pPr eaLnBrk="1" hangingPunct="1"/>
            <a:r>
              <a:rPr lang="ru-RU" altLang="ru-RU" sz="2000">
                <a:solidFill>
                  <a:srgbClr val="224268"/>
                </a:solidFill>
              </a:rPr>
              <a:t>Сплавы с памятью формы проявляют уникальной поведение, по этой причине им отдается предпочтение при изготовлении изделий и компонентов. Область применения материала с памятью формы расширяется. Изделия из такого сплава нашли свое применение в стоматологии и создании очков. У этого материала имеются большие перспективы, которые находят свое отражение в новых областях. </a:t>
            </a:r>
          </a:p>
        </p:txBody>
      </p:sp>
      <p:pic>
        <p:nvPicPr>
          <p:cNvPr id="5129" name="Рисунок 9">
            <a:extLst>
              <a:ext uri="{FF2B5EF4-FFF2-40B4-BE49-F238E27FC236}">
                <a16:creationId xmlns:a16="http://schemas.microsoft.com/office/drawing/2014/main" id="{B7A52559-8649-C032-9D3E-B9F6A5ED9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02550" y="261986"/>
            <a:ext cx="3675063" cy="79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Рисунок 1">
            <a:extLst>
              <a:ext uri="{FF2B5EF4-FFF2-40B4-BE49-F238E27FC236}">
                <a16:creationId xmlns:a16="http://schemas.microsoft.com/office/drawing/2014/main" id="{7A02298A-E599-0D1E-76FD-BD365191F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800350"/>
            <a:ext cx="47244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6659156-14B8-B2F6-28D3-EE2E5C5B6D29}"/>
              </a:ext>
            </a:extLst>
          </p:cNvPr>
          <p:cNvSpPr/>
          <p:nvPr/>
        </p:nvSpPr>
        <p:spPr>
          <a:xfrm>
            <a:off x="152400" y="1149350"/>
            <a:ext cx="11906250" cy="3394075"/>
          </a:xfrm>
          <a:prstGeom prst="rect">
            <a:avLst/>
          </a:prstGeom>
          <a:solidFill>
            <a:srgbClr val="22426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147" name="Заголовок 1">
            <a:extLst>
              <a:ext uri="{FF2B5EF4-FFF2-40B4-BE49-F238E27FC236}">
                <a16:creationId xmlns:a16="http://schemas.microsoft.com/office/drawing/2014/main" id="{A3074520-5CA8-45A3-D123-D2F4598B2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3" y="1073150"/>
            <a:ext cx="11901487" cy="1031875"/>
          </a:xfrm>
        </p:spPr>
        <p:txBody>
          <a:bodyPr/>
          <a:lstStyle/>
          <a:p>
            <a:pPr algn="ctr" eaLnBrk="1" hangingPunct="1"/>
            <a:r>
              <a:rPr lang="ru-RU" altLang="ru-RU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Контакты</a:t>
            </a:r>
          </a:p>
        </p:txBody>
      </p:sp>
      <p:sp>
        <p:nvSpPr>
          <p:cNvPr id="6148" name="Объект 2">
            <a:extLst>
              <a:ext uri="{FF2B5EF4-FFF2-40B4-BE49-F238E27FC236}">
                <a16:creationId xmlns:a16="http://schemas.microsoft.com/office/drawing/2014/main" id="{878B1D97-080C-F785-0FD6-245A68D2D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19325"/>
            <a:ext cx="11906250" cy="2324100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ru-RU" altLang="ru-RU">
                <a:solidFill>
                  <a:schemeClr val="bg1"/>
                </a:solidFill>
              </a:rPr>
              <a:t>Насирова Нармин Новруз кызы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ru-RU" altLang="ru-RU">
                <a:solidFill>
                  <a:schemeClr val="bg1"/>
                </a:solidFill>
              </a:rPr>
              <a:t>Кубанский государственный технологический университет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ru-RU">
                <a:solidFill>
                  <a:schemeClr val="bg1"/>
                </a:solidFill>
              </a:rPr>
              <a:t>E-mail: narmin30n@gmail.com</a:t>
            </a:r>
            <a:endParaRPr lang="ru-RU" altLang="ru-RU">
              <a:solidFill>
                <a:schemeClr val="bg1"/>
              </a:solidFill>
            </a:endParaRPr>
          </a:p>
        </p:txBody>
      </p:sp>
      <p:pic>
        <p:nvPicPr>
          <p:cNvPr id="6149" name="Рисунок 3">
            <a:extLst>
              <a:ext uri="{FF2B5EF4-FFF2-40B4-BE49-F238E27FC236}">
                <a16:creationId xmlns:a16="http://schemas.microsoft.com/office/drawing/2014/main" id="{07BFF514-9B53-C74B-8898-AC24C4ABF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11113"/>
            <a:ext cx="25654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Заголовок 1">
            <a:extLst>
              <a:ext uri="{FF2B5EF4-FFF2-40B4-BE49-F238E27FC236}">
                <a16:creationId xmlns:a16="http://schemas.microsoft.com/office/drawing/2014/main" id="{588CFE5A-308C-2100-65A8-FD6551E939E3}"/>
              </a:ext>
            </a:extLst>
          </p:cNvPr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05</a:t>
            </a:r>
          </a:p>
        </p:txBody>
      </p:sp>
      <p:sp>
        <p:nvSpPr>
          <p:cNvPr id="6151" name="Заголовок 1">
            <a:extLst>
              <a:ext uri="{FF2B5EF4-FFF2-40B4-BE49-F238E27FC236}">
                <a16:creationId xmlns:a16="http://schemas.microsoft.com/office/drawing/2014/main" id="{60C936DC-C683-5490-C528-BBAD5647769E}"/>
              </a:ext>
            </a:extLst>
          </p:cNvPr>
          <p:cNvSpPr txBox="1">
            <a:spLocks/>
          </p:cNvSpPr>
          <p:nvPr/>
        </p:nvSpPr>
        <p:spPr bwMode="auto">
          <a:xfrm>
            <a:off x="5312875" y="4707914"/>
            <a:ext cx="60880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MIP: Engineering-IV-2022</a:t>
            </a:r>
            <a:r>
              <a:rPr lang="ru-RU" altLang="ru-RU" sz="20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: </a:t>
            </a:r>
            <a:endParaRPr lang="en-US" altLang="ru-RU" sz="2000" b="1" dirty="0">
              <a:solidFill>
                <a:srgbClr val="224268"/>
              </a:solidFill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Модернизация, Инновации, Прогресс: Передовые технологии в материаловедении, машиностроении и автоматизации</a:t>
            </a:r>
          </a:p>
        </p:txBody>
      </p:sp>
      <p:pic>
        <p:nvPicPr>
          <p:cNvPr id="6152" name="Рисунок 9">
            <a:extLst>
              <a:ext uri="{FF2B5EF4-FFF2-40B4-BE49-F238E27FC236}">
                <a16:creationId xmlns:a16="http://schemas.microsoft.com/office/drawing/2014/main" id="{1244FB20-76E7-102E-5A46-E4DBB0697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48575" y="210392"/>
            <a:ext cx="3675063" cy="79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Заголовок 1">
            <a:extLst>
              <a:ext uri="{FF2B5EF4-FFF2-40B4-BE49-F238E27FC236}">
                <a16:creationId xmlns:a16="http://schemas.microsoft.com/office/drawing/2014/main" id="{54B9E99A-7BFD-1699-5BDC-6487C4830AF3}"/>
              </a:ext>
            </a:extLst>
          </p:cNvPr>
          <p:cNvSpPr txBox="1">
            <a:spLocks/>
          </p:cNvSpPr>
          <p:nvPr/>
        </p:nvSpPr>
        <p:spPr bwMode="auto">
          <a:xfrm>
            <a:off x="325438" y="4956175"/>
            <a:ext cx="4383087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IV </a:t>
            </a: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МЕЖДУНАРОДНАЯ</a:t>
            </a:r>
            <a:r>
              <a:rPr lang="ru-RU" altLang="ru-RU" sz="1100" b="1" dirty="0">
                <a:solidFill>
                  <a:srgbClr val="224268"/>
                </a:solidFill>
                <a:latin typeface="Calibri Light" panose="020F0302020204030204" pitchFamily="34" charset="0"/>
              </a:rPr>
              <a:t> </a:t>
            </a: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КОНФЕРЕНЦИЯ</a:t>
            </a:r>
            <a:br>
              <a:rPr lang="ru-RU" altLang="ru-RU" sz="900" b="1" dirty="0">
                <a:solidFill>
                  <a:srgbClr val="224268"/>
                </a:solidFill>
                <a:latin typeface="Calibri Light" panose="020F0302020204030204" pitchFamily="34" charset="0"/>
              </a:rPr>
            </a:b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КРАСНОЯРСК</a:t>
            </a:r>
            <a:r>
              <a:rPr lang="en-US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ru-RU" sz="1600" b="1" dirty="0">
                <a:solidFill>
                  <a:srgbClr val="22426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2022</a:t>
            </a:r>
            <a:endParaRPr lang="ru-RU" altLang="ru-RU" sz="900" dirty="0">
              <a:solidFill>
                <a:srgbClr val="224268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293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IV Международная научная конференция MIP: Engineering-IV-2022</vt:lpstr>
      <vt:lpstr>Актуальность</vt:lpstr>
      <vt:lpstr>Методы решения</vt:lpstr>
      <vt:lpstr>Выводы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 науки и техники логотип Международная конференция «Агробизнес, экологический инжиниринг и биотехнологии» - AGRITECH-2019</dc:title>
  <dc:creator>info@domnit.ru</dc:creator>
  <cp:lastModifiedBy>dobra</cp:lastModifiedBy>
  <cp:revision>30</cp:revision>
  <dcterms:created xsi:type="dcterms:W3CDTF">2019-04-23T10:06:22Z</dcterms:created>
  <dcterms:modified xsi:type="dcterms:W3CDTF">2022-04-27T06:43:27Z</dcterms:modified>
</cp:coreProperties>
</file>