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3" r:id="rId2"/>
    <p:sldId id="272" r:id="rId3"/>
    <p:sldId id="269" r:id="rId4"/>
    <p:sldId id="268" r:id="rId5"/>
    <p:sldId id="275" r:id="rId6"/>
    <p:sldId id="277" r:id="rId7"/>
    <p:sldId id="267"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p:cViewPr varScale="1">
        <p:scale>
          <a:sx n="90" d="100"/>
          <a:sy n="90" d="100"/>
        </p:scale>
        <p:origin x="43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74E57F-A56B-44B8-B2F2-C7D70FE7B2E3}" type="datetimeFigureOut">
              <a:rPr lang="ru-RU" smtClean="0"/>
              <a:t>22.02.2023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1621C8-90B0-47DE-BE1B-A9C82D118727}" type="slidenum">
              <a:rPr lang="ru-RU" smtClean="0"/>
              <a:t>‹#›</a:t>
            </a:fld>
            <a:endParaRPr lang="ru-RU"/>
          </a:p>
        </p:txBody>
      </p:sp>
    </p:spTree>
    <p:extLst>
      <p:ext uri="{BB962C8B-B14F-4D97-AF65-F5344CB8AC3E}">
        <p14:creationId xmlns:p14="http://schemas.microsoft.com/office/powerpoint/2010/main" val="3450674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2B5351CC-55D2-4759-82A3-A899FABA2824}" type="slidenum">
              <a:rPr lang="ru-RU" smtClean="0"/>
              <a:t>1</a:t>
            </a:fld>
            <a:endParaRPr lang="ru-RU"/>
          </a:p>
        </p:txBody>
      </p:sp>
    </p:spTree>
    <p:extLst>
      <p:ext uri="{BB962C8B-B14F-4D97-AF65-F5344CB8AC3E}">
        <p14:creationId xmlns:p14="http://schemas.microsoft.com/office/powerpoint/2010/main" val="305963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598407-3D89-42A1-A242-F6CACE046703}"/>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5564E06E-9304-4806-B11F-CA1940B4C6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7FEF60E1-F449-480C-8931-571D4D1E13A5}"/>
              </a:ext>
            </a:extLst>
          </p:cNvPr>
          <p:cNvSpPr>
            <a:spLocks noGrp="1"/>
          </p:cNvSpPr>
          <p:nvPr>
            <p:ph type="dt" sz="half" idx="10"/>
          </p:nvPr>
        </p:nvSpPr>
        <p:spPr/>
        <p:txBody>
          <a:bodyPr/>
          <a:lstStyle/>
          <a:p>
            <a:fld id="{FDB616BE-36E5-4395-9AE2-833C2071200F}" type="datetimeFigureOut">
              <a:rPr lang="ru-RU" smtClean="0"/>
              <a:t>22.02.2023</a:t>
            </a:fld>
            <a:endParaRPr lang="ru-RU"/>
          </a:p>
        </p:txBody>
      </p:sp>
      <p:sp>
        <p:nvSpPr>
          <p:cNvPr id="5" name="Нижний колонтитул 4">
            <a:extLst>
              <a:ext uri="{FF2B5EF4-FFF2-40B4-BE49-F238E27FC236}">
                <a16:creationId xmlns:a16="http://schemas.microsoft.com/office/drawing/2014/main" id="{7D8B36A6-6A54-417E-B389-947273B8799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B4D9939-F0AD-4227-89A5-A6861D7AEFA9}"/>
              </a:ext>
            </a:extLst>
          </p:cNvPr>
          <p:cNvSpPr>
            <a:spLocks noGrp="1"/>
          </p:cNvSpPr>
          <p:nvPr>
            <p:ph type="sldNum" sz="quarter" idx="12"/>
          </p:nvPr>
        </p:nvSpPr>
        <p:spPr/>
        <p:txBody>
          <a:bodyPr/>
          <a:lstStyle/>
          <a:p>
            <a:fld id="{58A31E26-DCBA-4E87-9D1F-6E54E9F15AC6}" type="slidenum">
              <a:rPr lang="ru-RU" smtClean="0"/>
              <a:t>‹#›</a:t>
            </a:fld>
            <a:endParaRPr lang="ru-RU"/>
          </a:p>
        </p:txBody>
      </p:sp>
    </p:spTree>
    <p:extLst>
      <p:ext uri="{BB962C8B-B14F-4D97-AF65-F5344CB8AC3E}">
        <p14:creationId xmlns:p14="http://schemas.microsoft.com/office/powerpoint/2010/main" val="3507890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C5E5F4-FEE7-488E-826F-D281F9DFCCE6}"/>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AB5BEDE-32A3-40CA-8056-3E0BDB02F668}"/>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F2D6BD9-8252-4B2D-A9AF-275FDA775EF4}"/>
              </a:ext>
            </a:extLst>
          </p:cNvPr>
          <p:cNvSpPr>
            <a:spLocks noGrp="1"/>
          </p:cNvSpPr>
          <p:nvPr>
            <p:ph type="dt" sz="half" idx="10"/>
          </p:nvPr>
        </p:nvSpPr>
        <p:spPr/>
        <p:txBody>
          <a:bodyPr/>
          <a:lstStyle/>
          <a:p>
            <a:fld id="{FDB616BE-36E5-4395-9AE2-833C2071200F}" type="datetimeFigureOut">
              <a:rPr lang="ru-RU" smtClean="0"/>
              <a:t>22.02.2023</a:t>
            </a:fld>
            <a:endParaRPr lang="ru-RU"/>
          </a:p>
        </p:txBody>
      </p:sp>
      <p:sp>
        <p:nvSpPr>
          <p:cNvPr id="5" name="Нижний колонтитул 4">
            <a:extLst>
              <a:ext uri="{FF2B5EF4-FFF2-40B4-BE49-F238E27FC236}">
                <a16:creationId xmlns:a16="http://schemas.microsoft.com/office/drawing/2014/main" id="{859D114D-AA25-4717-B762-631AF67EDD4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B2E5F16-D8D3-4FAA-A1E2-7676066B0001}"/>
              </a:ext>
            </a:extLst>
          </p:cNvPr>
          <p:cNvSpPr>
            <a:spLocks noGrp="1"/>
          </p:cNvSpPr>
          <p:nvPr>
            <p:ph type="sldNum" sz="quarter" idx="12"/>
          </p:nvPr>
        </p:nvSpPr>
        <p:spPr/>
        <p:txBody>
          <a:bodyPr/>
          <a:lstStyle/>
          <a:p>
            <a:fld id="{58A31E26-DCBA-4E87-9D1F-6E54E9F15AC6}" type="slidenum">
              <a:rPr lang="ru-RU" smtClean="0"/>
              <a:t>‹#›</a:t>
            </a:fld>
            <a:endParaRPr lang="ru-RU"/>
          </a:p>
        </p:txBody>
      </p:sp>
    </p:spTree>
    <p:extLst>
      <p:ext uri="{BB962C8B-B14F-4D97-AF65-F5344CB8AC3E}">
        <p14:creationId xmlns:p14="http://schemas.microsoft.com/office/powerpoint/2010/main" val="2221001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BC223F58-4981-49A6-9A39-74B482967CDF}"/>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72F2584-4902-4E32-8B62-D22E4FF69B67}"/>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F8F95E7-4990-4FA8-A056-6FD3A40BB446}"/>
              </a:ext>
            </a:extLst>
          </p:cNvPr>
          <p:cNvSpPr>
            <a:spLocks noGrp="1"/>
          </p:cNvSpPr>
          <p:nvPr>
            <p:ph type="dt" sz="half" idx="10"/>
          </p:nvPr>
        </p:nvSpPr>
        <p:spPr/>
        <p:txBody>
          <a:bodyPr/>
          <a:lstStyle/>
          <a:p>
            <a:fld id="{FDB616BE-36E5-4395-9AE2-833C2071200F}" type="datetimeFigureOut">
              <a:rPr lang="ru-RU" smtClean="0"/>
              <a:t>22.02.2023</a:t>
            </a:fld>
            <a:endParaRPr lang="ru-RU"/>
          </a:p>
        </p:txBody>
      </p:sp>
      <p:sp>
        <p:nvSpPr>
          <p:cNvPr id="5" name="Нижний колонтитул 4">
            <a:extLst>
              <a:ext uri="{FF2B5EF4-FFF2-40B4-BE49-F238E27FC236}">
                <a16:creationId xmlns:a16="http://schemas.microsoft.com/office/drawing/2014/main" id="{CC5697ED-DDAC-45CF-B016-EFB043014F3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F42AF0A-E625-491D-88E7-0A8FCB50E24A}"/>
              </a:ext>
            </a:extLst>
          </p:cNvPr>
          <p:cNvSpPr>
            <a:spLocks noGrp="1"/>
          </p:cNvSpPr>
          <p:nvPr>
            <p:ph type="sldNum" sz="quarter" idx="12"/>
          </p:nvPr>
        </p:nvSpPr>
        <p:spPr/>
        <p:txBody>
          <a:bodyPr/>
          <a:lstStyle/>
          <a:p>
            <a:fld id="{58A31E26-DCBA-4E87-9D1F-6E54E9F15AC6}" type="slidenum">
              <a:rPr lang="ru-RU" smtClean="0"/>
              <a:t>‹#›</a:t>
            </a:fld>
            <a:endParaRPr lang="ru-RU"/>
          </a:p>
        </p:txBody>
      </p:sp>
    </p:spTree>
    <p:extLst>
      <p:ext uri="{BB962C8B-B14F-4D97-AF65-F5344CB8AC3E}">
        <p14:creationId xmlns:p14="http://schemas.microsoft.com/office/powerpoint/2010/main" val="900037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715B11-6B7E-4480-9D54-79499267ADF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18B574F2-ADA7-4F99-859C-ABAE18E606A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A49D4ED-BE09-4995-AC76-6C9B9EE2850B}"/>
              </a:ext>
            </a:extLst>
          </p:cNvPr>
          <p:cNvSpPr>
            <a:spLocks noGrp="1"/>
          </p:cNvSpPr>
          <p:nvPr>
            <p:ph type="dt" sz="half" idx="10"/>
          </p:nvPr>
        </p:nvSpPr>
        <p:spPr/>
        <p:txBody>
          <a:bodyPr/>
          <a:lstStyle/>
          <a:p>
            <a:fld id="{FDB616BE-36E5-4395-9AE2-833C2071200F}" type="datetimeFigureOut">
              <a:rPr lang="ru-RU" smtClean="0"/>
              <a:t>22.02.2023</a:t>
            </a:fld>
            <a:endParaRPr lang="ru-RU"/>
          </a:p>
        </p:txBody>
      </p:sp>
      <p:sp>
        <p:nvSpPr>
          <p:cNvPr id="5" name="Нижний колонтитул 4">
            <a:extLst>
              <a:ext uri="{FF2B5EF4-FFF2-40B4-BE49-F238E27FC236}">
                <a16:creationId xmlns:a16="http://schemas.microsoft.com/office/drawing/2014/main" id="{DC602599-0B66-41BA-8289-11C99E8F8A9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0A24B63-5708-4396-8575-4DF7C87724CB}"/>
              </a:ext>
            </a:extLst>
          </p:cNvPr>
          <p:cNvSpPr>
            <a:spLocks noGrp="1"/>
          </p:cNvSpPr>
          <p:nvPr>
            <p:ph type="sldNum" sz="quarter" idx="12"/>
          </p:nvPr>
        </p:nvSpPr>
        <p:spPr/>
        <p:txBody>
          <a:bodyPr/>
          <a:lstStyle/>
          <a:p>
            <a:fld id="{58A31E26-DCBA-4E87-9D1F-6E54E9F15AC6}" type="slidenum">
              <a:rPr lang="ru-RU" smtClean="0"/>
              <a:t>‹#›</a:t>
            </a:fld>
            <a:endParaRPr lang="ru-RU"/>
          </a:p>
        </p:txBody>
      </p:sp>
    </p:spTree>
    <p:extLst>
      <p:ext uri="{BB962C8B-B14F-4D97-AF65-F5344CB8AC3E}">
        <p14:creationId xmlns:p14="http://schemas.microsoft.com/office/powerpoint/2010/main" val="3797702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1D2788-7B82-4CFE-8F06-BB3938762443}"/>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433B9D9F-81D6-4C9A-8C60-CFF9504E79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EB2D5CA3-254F-490A-8100-F7BB8A70ED86}"/>
              </a:ext>
            </a:extLst>
          </p:cNvPr>
          <p:cNvSpPr>
            <a:spLocks noGrp="1"/>
          </p:cNvSpPr>
          <p:nvPr>
            <p:ph type="dt" sz="half" idx="10"/>
          </p:nvPr>
        </p:nvSpPr>
        <p:spPr/>
        <p:txBody>
          <a:bodyPr/>
          <a:lstStyle/>
          <a:p>
            <a:fld id="{FDB616BE-36E5-4395-9AE2-833C2071200F}" type="datetimeFigureOut">
              <a:rPr lang="ru-RU" smtClean="0"/>
              <a:t>22.02.2023</a:t>
            </a:fld>
            <a:endParaRPr lang="ru-RU"/>
          </a:p>
        </p:txBody>
      </p:sp>
      <p:sp>
        <p:nvSpPr>
          <p:cNvPr id="5" name="Нижний колонтитул 4">
            <a:extLst>
              <a:ext uri="{FF2B5EF4-FFF2-40B4-BE49-F238E27FC236}">
                <a16:creationId xmlns:a16="http://schemas.microsoft.com/office/drawing/2014/main" id="{941F68CB-CD59-4D44-A746-BB92E1A3D19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919BF17-375D-4C73-BB8A-001ECC95E092}"/>
              </a:ext>
            </a:extLst>
          </p:cNvPr>
          <p:cNvSpPr>
            <a:spLocks noGrp="1"/>
          </p:cNvSpPr>
          <p:nvPr>
            <p:ph type="sldNum" sz="quarter" idx="12"/>
          </p:nvPr>
        </p:nvSpPr>
        <p:spPr/>
        <p:txBody>
          <a:bodyPr/>
          <a:lstStyle/>
          <a:p>
            <a:fld id="{58A31E26-DCBA-4E87-9D1F-6E54E9F15AC6}" type="slidenum">
              <a:rPr lang="ru-RU" smtClean="0"/>
              <a:t>‹#›</a:t>
            </a:fld>
            <a:endParaRPr lang="ru-RU"/>
          </a:p>
        </p:txBody>
      </p:sp>
    </p:spTree>
    <p:extLst>
      <p:ext uri="{BB962C8B-B14F-4D97-AF65-F5344CB8AC3E}">
        <p14:creationId xmlns:p14="http://schemas.microsoft.com/office/powerpoint/2010/main" val="2729544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A39936-1B8E-4121-B2F4-480FA2D7812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D2BF8B4-B61E-4EAE-B457-6BCD1C032099}"/>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ABCCE84-EC27-413C-9223-BA2340E8CA70}"/>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4491B9EB-39ED-488C-8174-6DDC59325932}"/>
              </a:ext>
            </a:extLst>
          </p:cNvPr>
          <p:cNvSpPr>
            <a:spLocks noGrp="1"/>
          </p:cNvSpPr>
          <p:nvPr>
            <p:ph type="dt" sz="half" idx="10"/>
          </p:nvPr>
        </p:nvSpPr>
        <p:spPr/>
        <p:txBody>
          <a:bodyPr/>
          <a:lstStyle/>
          <a:p>
            <a:fld id="{FDB616BE-36E5-4395-9AE2-833C2071200F}" type="datetimeFigureOut">
              <a:rPr lang="ru-RU" smtClean="0"/>
              <a:t>22.02.2023</a:t>
            </a:fld>
            <a:endParaRPr lang="ru-RU"/>
          </a:p>
        </p:txBody>
      </p:sp>
      <p:sp>
        <p:nvSpPr>
          <p:cNvPr id="6" name="Нижний колонтитул 5">
            <a:extLst>
              <a:ext uri="{FF2B5EF4-FFF2-40B4-BE49-F238E27FC236}">
                <a16:creationId xmlns:a16="http://schemas.microsoft.com/office/drawing/2014/main" id="{D298B81F-8EE4-426A-A342-5DBCB2C88D2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7728C91-06B9-4360-8582-8666CCD13D78}"/>
              </a:ext>
            </a:extLst>
          </p:cNvPr>
          <p:cNvSpPr>
            <a:spLocks noGrp="1"/>
          </p:cNvSpPr>
          <p:nvPr>
            <p:ph type="sldNum" sz="quarter" idx="12"/>
          </p:nvPr>
        </p:nvSpPr>
        <p:spPr/>
        <p:txBody>
          <a:bodyPr/>
          <a:lstStyle/>
          <a:p>
            <a:fld id="{58A31E26-DCBA-4E87-9D1F-6E54E9F15AC6}" type="slidenum">
              <a:rPr lang="ru-RU" smtClean="0"/>
              <a:t>‹#›</a:t>
            </a:fld>
            <a:endParaRPr lang="ru-RU"/>
          </a:p>
        </p:txBody>
      </p:sp>
    </p:spTree>
    <p:extLst>
      <p:ext uri="{BB962C8B-B14F-4D97-AF65-F5344CB8AC3E}">
        <p14:creationId xmlns:p14="http://schemas.microsoft.com/office/powerpoint/2010/main" val="4228095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BF764D-B5C8-44BF-AE23-78B234807EF3}"/>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BFB233F4-8833-4919-9897-18479ED8BF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51AE4CF9-DDDD-4BF7-B9F4-D78E027231B4}"/>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9F291E3D-9967-4556-B88C-2094801DE1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EBCC3892-4174-4DFC-8DEB-A6E91CF8B4B7}"/>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600021FD-1126-461A-A837-9D533AE702F3}"/>
              </a:ext>
            </a:extLst>
          </p:cNvPr>
          <p:cNvSpPr>
            <a:spLocks noGrp="1"/>
          </p:cNvSpPr>
          <p:nvPr>
            <p:ph type="dt" sz="half" idx="10"/>
          </p:nvPr>
        </p:nvSpPr>
        <p:spPr/>
        <p:txBody>
          <a:bodyPr/>
          <a:lstStyle/>
          <a:p>
            <a:fld id="{FDB616BE-36E5-4395-9AE2-833C2071200F}" type="datetimeFigureOut">
              <a:rPr lang="ru-RU" smtClean="0"/>
              <a:t>22.02.2023</a:t>
            </a:fld>
            <a:endParaRPr lang="ru-RU"/>
          </a:p>
        </p:txBody>
      </p:sp>
      <p:sp>
        <p:nvSpPr>
          <p:cNvPr id="8" name="Нижний колонтитул 7">
            <a:extLst>
              <a:ext uri="{FF2B5EF4-FFF2-40B4-BE49-F238E27FC236}">
                <a16:creationId xmlns:a16="http://schemas.microsoft.com/office/drawing/2014/main" id="{B5F009EB-ACDF-499C-874E-427622002E80}"/>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BF75DA63-7ED7-469A-ACF3-1ADE68D5AA84}"/>
              </a:ext>
            </a:extLst>
          </p:cNvPr>
          <p:cNvSpPr>
            <a:spLocks noGrp="1"/>
          </p:cNvSpPr>
          <p:nvPr>
            <p:ph type="sldNum" sz="quarter" idx="12"/>
          </p:nvPr>
        </p:nvSpPr>
        <p:spPr/>
        <p:txBody>
          <a:bodyPr/>
          <a:lstStyle/>
          <a:p>
            <a:fld id="{58A31E26-DCBA-4E87-9D1F-6E54E9F15AC6}" type="slidenum">
              <a:rPr lang="ru-RU" smtClean="0"/>
              <a:t>‹#›</a:t>
            </a:fld>
            <a:endParaRPr lang="ru-RU"/>
          </a:p>
        </p:txBody>
      </p:sp>
    </p:spTree>
    <p:extLst>
      <p:ext uri="{BB962C8B-B14F-4D97-AF65-F5344CB8AC3E}">
        <p14:creationId xmlns:p14="http://schemas.microsoft.com/office/powerpoint/2010/main" val="466134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0B9CE2-CCFA-4565-8D1E-C112B79EBD1B}"/>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8264D18D-5FC4-437F-826D-EF690D6D637B}"/>
              </a:ext>
            </a:extLst>
          </p:cNvPr>
          <p:cNvSpPr>
            <a:spLocks noGrp="1"/>
          </p:cNvSpPr>
          <p:nvPr>
            <p:ph type="dt" sz="half" idx="10"/>
          </p:nvPr>
        </p:nvSpPr>
        <p:spPr/>
        <p:txBody>
          <a:bodyPr/>
          <a:lstStyle/>
          <a:p>
            <a:fld id="{FDB616BE-36E5-4395-9AE2-833C2071200F}" type="datetimeFigureOut">
              <a:rPr lang="ru-RU" smtClean="0"/>
              <a:t>22.02.2023</a:t>
            </a:fld>
            <a:endParaRPr lang="ru-RU"/>
          </a:p>
        </p:txBody>
      </p:sp>
      <p:sp>
        <p:nvSpPr>
          <p:cNvPr id="4" name="Нижний колонтитул 3">
            <a:extLst>
              <a:ext uri="{FF2B5EF4-FFF2-40B4-BE49-F238E27FC236}">
                <a16:creationId xmlns:a16="http://schemas.microsoft.com/office/drawing/2014/main" id="{DE3E3A8E-F0FE-4951-975F-7CA2326A4D37}"/>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B83DB419-F5EF-4B98-A10B-65E447E6D7AC}"/>
              </a:ext>
            </a:extLst>
          </p:cNvPr>
          <p:cNvSpPr>
            <a:spLocks noGrp="1"/>
          </p:cNvSpPr>
          <p:nvPr>
            <p:ph type="sldNum" sz="quarter" idx="12"/>
          </p:nvPr>
        </p:nvSpPr>
        <p:spPr/>
        <p:txBody>
          <a:bodyPr/>
          <a:lstStyle/>
          <a:p>
            <a:fld id="{58A31E26-DCBA-4E87-9D1F-6E54E9F15AC6}" type="slidenum">
              <a:rPr lang="ru-RU" smtClean="0"/>
              <a:t>‹#›</a:t>
            </a:fld>
            <a:endParaRPr lang="ru-RU"/>
          </a:p>
        </p:txBody>
      </p:sp>
    </p:spTree>
    <p:extLst>
      <p:ext uri="{BB962C8B-B14F-4D97-AF65-F5344CB8AC3E}">
        <p14:creationId xmlns:p14="http://schemas.microsoft.com/office/powerpoint/2010/main" val="922155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924BA5F4-67CD-4D2A-B544-06D0A31E4EF8}"/>
              </a:ext>
            </a:extLst>
          </p:cNvPr>
          <p:cNvSpPr>
            <a:spLocks noGrp="1"/>
          </p:cNvSpPr>
          <p:nvPr>
            <p:ph type="dt" sz="half" idx="10"/>
          </p:nvPr>
        </p:nvSpPr>
        <p:spPr/>
        <p:txBody>
          <a:bodyPr/>
          <a:lstStyle/>
          <a:p>
            <a:fld id="{FDB616BE-36E5-4395-9AE2-833C2071200F}" type="datetimeFigureOut">
              <a:rPr lang="ru-RU" smtClean="0"/>
              <a:t>22.02.2023</a:t>
            </a:fld>
            <a:endParaRPr lang="ru-RU"/>
          </a:p>
        </p:txBody>
      </p:sp>
      <p:sp>
        <p:nvSpPr>
          <p:cNvPr id="3" name="Нижний колонтитул 2">
            <a:extLst>
              <a:ext uri="{FF2B5EF4-FFF2-40B4-BE49-F238E27FC236}">
                <a16:creationId xmlns:a16="http://schemas.microsoft.com/office/drawing/2014/main" id="{E2F19293-3C14-41DF-B720-59519A972D25}"/>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AEC51E44-04A0-4001-8FEE-210EDBEE7711}"/>
              </a:ext>
            </a:extLst>
          </p:cNvPr>
          <p:cNvSpPr>
            <a:spLocks noGrp="1"/>
          </p:cNvSpPr>
          <p:nvPr>
            <p:ph type="sldNum" sz="quarter" idx="12"/>
          </p:nvPr>
        </p:nvSpPr>
        <p:spPr/>
        <p:txBody>
          <a:bodyPr/>
          <a:lstStyle/>
          <a:p>
            <a:fld id="{58A31E26-DCBA-4E87-9D1F-6E54E9F15AC6}" type="slidenum">
              <a:rPr lang="ru-RU" smtClean="0"/>
              <a:t>‹#›</a:t>
            </a:fld>
            <a:endParaRPr lang="ru-RU"/>
          </a:p>
        </p:txBody>
      </p:sp>
    </p:spTree>
    <p:extLst>
      <p:ext uri="{BB962C8B-B14F-4D97-AF65-F5344CB8AC3E}">
        <p14:creationId xmlns:p14="http://schemas.microsoft.com/office/powerpoint/2010/main" val="4213465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436433-A55D-42B4-9779-F721D9405EE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EDDC787-A7B3-4BD1-8486-4462017E80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D6D8E3D5-3FB1-4718-B134-C35221CD13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6FA819E-7E87-4FAA-9283-349AB1168FFC}"/>
              </a:ext>
            </a:extLst>
          </p:cNvPr>
          <p:cNvSpPr>
            <a:spLocks noGrp="1"/>
          </p:cNvSpPr>
          <p:nvPr>
            <p:ph type="dt" sz="half" idx="10"/>
          </p:nvPr>
        </p:nvSpPr>
        <p:spPr/>
        <p:txBody>
          <a:bodyPr/>
          <a:lstStyle/>
          <a:p>
            <a:fld id="{FDB616BE-36E5-4395-9AE2-833C2071200F}" type="datetimeFigureOut">
              <a:rPr lang="ru-RU" smtClean="0"/>
              <a:t>22.02.2023</a:t>
            </a:fld>
            <a:endParaRPr lang="ru-RU"/>
          </a:p>
        </p:txBody>
      </p:sp>
      <p:sp>
        <p:nvSpPr>
          <p:cNvPr id="6" name="Нижний колонтитул 5">
            <a:extLst>
              <a:ext uri="{FF2B5EF4-FFF2-40B4-BE49-F238E27FC236}">
                <a16:creationId xmlns:a16="http://schemas.microsoft.com/office/drawing/2014/main" id="{CE44302D-C119-4D36-A8D3-13E9C56C367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BFD54EC-1EE7-4DB8-9B66-9AA6625A74A5}"/>
              </a:ext>
            </a:extLst>
          </p:cNvPr>
          <p:cNvSpPr>
            <a:spLocks noGrp="1"/>
          </p:cNvSpPr>
          <p:nvPr>
            <p:ph type="sldNum" sz="quarter" idx="12"/>
          </p:nvPr>
        </p:nvSpPr>
        <p:spPr/>
        <p:txBody>
          <a:bodyPr/>
          <a:lstStyle/>
          <a:p>
            <a:fld id="{58A31E26-DCBA-4E87-9D1F-6E54E9F15AC6}" type="slidenum">
              <a:rPr lang="ru-RU" smtClean="0"/>
              <a:t>‹#›</a:t>
            </a:fld>
            <a:endParaRPr lang="ru-RU"/>
          </a:p>
        </p:txBody>
      </p:sp>
    </p:spTree>
    <p:extLst>
      <p:ext uri="{BB962C8B-B14F-4D97-AF65-F5344CB8AC3E}">
        <p14:creationId xmlns:p14="http://schemas.microsoft.com/office/powerpoint/2010/main" val="2443901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423B22-C5A7-4FB3-B64F-9D96C1F47BF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E24394B1-422A-40C1-9B63-F23FF743F4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74C7BCE6-B5CF-4EA2-AE9D-B86B939B04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E2F8D83-6AFC-41C5-81B2-29DBD520B52F}"/>
              </a:ext>
            </a:extLst>
          </p:cNvPr>
          <p:cNvSpPr>
            <a:spLocks noGrp="1"/>
          </p:cNvSpPr>
          <p:nvPr>
            <p:ph type="dt" sz="half" idx="10"/>
          </p:nvPr>
        </p:nvSpPr>
        <p:spPr/>
        <p:txBody>
          <a:bodyPr/>
          <a:lstStyle/>
          <a:p>
            <a:fld id="{FDB616BE-36E5-4395-9AE2-833C2071200F}" type="datetimeFigureOut">
              <a:rPr lang="ru-RU" smtClean="0"/>
              <a:t>22.02.2023</a:t>
            </a:fld>
            <a:endParaRPr lang="ru-RU"/>
          </a:p>
        </p:txBody>
      </p:sp>
      <p:sp>
        <p:nvSpPr>
          <p:cNvPr id="6" name="Нижний колонтитул 5">
            <a:extLst>
              <a:ext uri="{FF2B5EF4-FFF2-40B4-BE49-F238E27FC236}">
                <a16:creationId xmlns:a16="http://schemas.microsoft.com/office/drawing/2014/main" id="{F5F07AAA-DEC9-4225-BE22-E17E9DA2AC2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0C9D916-141F-4353-AAB5-F3E5B0FF58DD}"/>
              </a:ext>
            </a:extLst>
          </p:cNvPr>
          <p:cNvSpPr>
            <a:spLocks noGrp="1"/>
          </p:cNvSpPr>
          <p:nvPr>
            <p:ph type="sldNum" sz="quarter" idx="12"/>
          </p:nvPr>
        </p:nvSpPr>
        <p:spPr/>
        <p:txBody>
          <a:bodyPr/>
          <a:lstStyle/>
          <a:p>
            <a:fld id="{58A31E26-DCBA-4E87-9D1F-6E54E9F15AC6}" type="slidenum">
              <a:rPr lang="ru-RU" smtClean="0"/>
              <a:t>‹#›</a:t>
            </a:fld>
            <a:endParaRPr lang="ru-RU"/>
          </a:p>
        </p:txBody>
      </p:sp>
    </p:spTree>
    <p:extLst>
      <p:ext uri="{BB962C8B-B14F-4D97-AF65-F5344CB8AC3E}">
        <p14:creationId xmlns:p14="http://schemas.microsoft.com/office/powerpoint/2010/main" val="1122524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658B39-7276-4EC6-ACFD-5262F40416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F989E6AD-3E37-44B8-857C-A7DDD3CD96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90A3E64-C7C2-43E4-9C15-61A5CA6CDF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B616BE-36E5-4395-9AE2-833C2071200F}" type="datetimeFigureOut">
              <a:rPr lang="ru-RU" smtClean="0"/>
              <a:t>22.02.2023</a:t>
            </a:fld>
            <a:endParaRPr lang="ru-RU"/>
          </a:p>
        </p:txBody>
      </p:sp>
      <p:sp>
        <p:nvSpPr>
          <p:cNvPr id="5" name="Нижний колонтитул 4">
            <a:extLst>
              <a:ext uri="{FF2B5EF4-FFF2-40B4-BE49-F238E27FC236}">
                <a16:creationId xmlns:a16="http://schemas.microsoft.com/office/drawing/2014/main" id="{1450AB1C-EC26-474C-A89E-3B1DAB9D22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F0E730D1-89BA-42F0-BC10-7C0401DE3D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31E26-DCBA-4E87-9D1F-6E54E9F15AC6}" type="slidenum">
              <a:rPr lang="ru-RU" smtClean="0"/>
              <a:t>‹#›</a:t>
            </a:fld>
            <a:endParaRPr lang="ru-RU"/>
          </a:p>
        </p:txBody>
      </p:sp>
    </p:spTree>
    <p:extLst>
      <p:ext uri="{BB962C8B-B14F-4D97-AF65-F5344CB8AC3E}">
        <p14:creationId xmlns:p14="http://schemas.microsoft.com/office/powerpoint/2010/main" val="3332555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Классический фон для презентации - 57 фото для презентаций и картинок на  рабочий стол">
            <a:extLst>
              <a:ext uri="{FF2B5EF4-FFF2-40B4-BE49-F238E27FC236}">
                <a16:creationId xmlns:a16="http://schemas.microsoft.com/office/drawing/2014/main" id="{8DA67424-4A50-46BA-8E0F-B7E8170868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14038C5-45B9-4CFA-AA89-ACC1464F2FC3}"/>
              </a:ext>
            </a:extLst>
          </p:cNvPr>
          <p:cNvSpPr txBox="1"/>
          <p:nvPr/>
        </p:nvSpPr>
        <p:spPr>
          <a:xfrm>
            <a:off x="1724238" y="2179153"/>
            <a:ext cx="8743524" cy="2496517"/>
          </a:xfrm>
          <a:prstGeom prst="rect">
            <a:avLst/>
          </a:prstGeom>
          <a:noFill/>
        </p:spPr>
        <p:txBody>
          <a:bodyPr wrap="square">
            <a:spAutoFit/>
          </a:bodyPr>
          <a:lstStyle/>
          <a:p>
            <a:pPr algn="ctr">
              <a:lnSpc>
                <a:spcPct val="150000"/>
              </a:lnSpc>
              <a:spcAft>
                <a:spcPts val="1000"/>
              </a:spcAft>
              <a:tabLst>
                <a:tab pos="381000" algn="l"/>
              </a:tabLst>
            </a:pPr>
            <a:r>
              <a:rPr lang="ru-RU" sz="3600" b="1" dirty="0">
                <a:effectLst/>
                <a:latin typeface="Times New Roman" panose="02020603050405020304" pitchFamily="18" charset="0"/>
                <a:ea typeface="Calibri" panose="020F0502020204030204" pitchFamily="34" charset="0"/>
                <a:cs typeface="Times New Roman" panose="02020603050405020304" pitchFamily="18" charset="0"/>
              </a:rPr>
              <a:t>СОЗДАНИЕ ГЕОЛОГИЧЕСКОЙ МОДЕЛИ ТЕРРИГЕННЫХ РЕЗЕРВУАРОВ</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6078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Классический фон для презентации - 57 фото для презентаций и картинок на  рабочий стол">
            <a:extLst>
              <a:ext uri="{FF2B5EF4-FFF2-40B4-BE49-F238E27FC236}">
                <a16:creationId xmlns:a16="http://schemas.microsoft.com/office/drawing/2014/main" id="{83052048-424B-44E8-B258-EC260CF94C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C9D21144-B474-427A-BE7D-2C21AFECE76B}"/>
              </a:ext>
            </a:extLst>
          </p:cNvPr>
          <p:cNvSpPr txBox="1"/>
          <p:nvPr/>
        </p:nvSpPr>
        <p:spPr>
          <a:xfrm>
            <a:off x="269358" y="848821"/>
            <a:ext cx="11653283" cy="5157181"/>
          </a:xfrm>
          <a:prstGeom prst="rect">
            <a:avLst/>
          </a:prstGeom>
          <a:noFill/>
        </p:spPr>
        <p:txBody>
          <a:bodyPr wrap="square">
            <a:spAutoFit/>
          </a:bodyPr>
          <a:lstStyle/>
          <a:p>
            <a:pPr marL="450215" marR="180340" indent="450215" algn="just">
              <a:lnSpc>
                <a:spcPct val="150000"/>
              </a:lnSpc>
              <a:spcBef>
                <a:spcPts val="1200"/>
              </a:spcBef>
              <a:spcAft>
                <a:spcPts val="0"/>
              </a:spcAft>
            </a:pPr>
            <a:r>
              <a:rPr lang="ru-RU" sz="2400" dirty="0">
                <a:solidFill>
                  <a:srgbClr val="000000"/>
                </a:solidFill>
                <a:effectLst/>
                <a:latin typeface="Times New Roman" panose="02020603050405020304" pitchFamily="18" charset="0"/>
                <a:ea typeface="Times New Roman" panose="02020603050405020304" pitchFamily="18" charset="0"/>
              </a:rPr>
              <a:t>При освоении новых месторождений важным является вопрос о строении скважины, ее потенциала в содержании нефти или газа. То есть необходимо изучать внутреннее строение скважины, то есть ее геологическое строение.</a:t>
            </a:r>
          </a:p>
          <a:p>
            <a:pPr marL="450215" marR="180340" indent="450215" algn="just">
              <a:lnSpc>
                <a:spcPct val="150000"/>
              </a:lnSpc>
              <a:spcBef>
                <a:spcPts val="1200"/>
              </a:spcBef>
            </a:pPr>
            <a:r>
              <a:rPr lang="ru-RU" sz="2400" dirty="0">
                <a:solidFill>
                  <a:srgbClr val="000000"/>
                </a:solidFill>
                <a:effectLst/>
                <a:latin typeface="Times New Roman" panose="02020603050405020304" pitchFamily="18" charset="0"/>
                <a:ea typeface="Times New Roman" panose="02020603050405020304" pitchFamily="18" charset="0"/>
              </a:rPr>
              <a:t>Решением вышеуказанной задачи является построение геологической модели, которая поможет изучить месторождение, поставить факт наличия сырья, ее потенциал выкачки. Так, необходимо создать геологическую модель терригенных отложений. Процесс создания геологической модели проходит по следующим этапам:</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450215" marR="180340" indent="450215" algn="just">
              <a:lnSpc>
                <a:spcPct val="150000"/>
              </a:lnSpc>
              <a:spcBef>
                <a:spcPts val="1200"/>
              </a:spcBef>
              <a:spcAft>
                <a:spcPts val="0"/>
              </a:spcAft>
            </a:pP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95875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Классический фон для презентации - 57 фото для презентаций и картинок на  рабочий стол">
            <a:extLst>
              <a:ext uri="{FF2B5EF4-FFF2-40B4-BE49-F238E27FC236}">
                <a16:creationId xmlns:a16="http://schemas.microsoft.com/office/drawing/2014/main" id="{83052048-424B-44E8-B258-EC260CF94C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EF169A36-1421-4A64-BACA-0D1D3552F090}"/>
              </a:ext>
            </a:extLst>
          </p:cNvPr>
          <p:cNvSpPr txBox="1"/>
          <p:nvPr/>
        </p:nvSpPr>
        <p:spPr>
          <a:xfrm>
            <a:off x="386316" y="1966901"/>
            <a:ext cx="11419368" cy="2924198"/>
          </a:xfrm>
          <a:prstGeom prst="rect">
            <a:avLst/>
          </a:prstGeom>
          <a:noFill/>
        </p:spPr>
        <p:txBody>
          <a:bodyPr wrap="square">
            <a:spAutoFit/>
          </a:bodyPr>
          <a:lstStyle/>
          <a:p>
            <a:pPr indent="450215" algn="just">
              <a:lnSpc>
                <a:spcPct val="150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Первый этап включает в себя накопление всей необходимой для работы информации. Начальной информацией в создании геологической модели месторождений являются скважинные данные, которые выгружаются в модель с учетом траектории скважины. </a:t>
            </a:r>
          </a:p>
          <a:p>
            <a:pPr indent="450215" algn="just">
              <a:lnSpc>
                <a:spcPct val="150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Итогом первого этапа является создание корреляционной схемы для отложений. </a:t>
            </a:r>
          </a:p>
        </p:txBody>
      </p:sp>
    </p:spTree>
    <p:extLst>
      <p:ext uri="{BB962C8B-B14F-4D97-AF65-F5344CB8AC3E}">
        <p14:creationId xmlns:p14="http://schemas.microsoft.com/office/powerpoint/2010/main" val="2720365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Классический фон для презентации - 57 фото для презентаций и картинок на  рабочий стол">
            <a:extLst>
              <a:ext uri="{FF2B5EF4-FFF2-40B4-BE49-F238E27FC236}">
                <a16:creationId xmlns:a16="http://schemas.microsoft.com/office/drawing/2014/main" id="{83052048-424B-44E8-B258-EC260CF94C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9C1F2125-B0DC-4FCB-B812-0322820937F2}"/>
              </a:ext>
            </a:extLst>
          </p:cNvPr>
          <p:cNvSpPr txBox="1"/>
          <p:nvPr/>
        </p:nvSpPr>
        <p:spPr>
          <a:xfrm>
            <a:off x="560867" y="325426"/>
            <a:ext cx="11070265" cy="6207148"/>
          </a:xfrm>
          <a:prstGeom prst="rect">
            <a:avLst/>
          </a:prstGeom>
          <a:noFill/>
        </p:spPr>
        <p:txBody>
          <a:bodyPr wrap="square">
            <a:spAutoFit/>
          </a:bodyPr>
          <a:lstStyle/>
          <a:p>
            <a:pPr indent="450215" algn="just">
              <a:lnSpc>
                <a:spcPct val="150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На втором этапе проводится корреляция, выполняется моделирование. Строятся следующие компоненты скважины:</a:t>
            </a:r>
          </a:p>
          <a:p>
            <a:pPr indent="450215" algn="just">
              <a:lnSpc>
                <a:spcPct val="150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Отметки кровли и подошвы;</a:t>
            </a:r>
          </a:p>
          <a:p>
            <a:pPr indent="450215" algn="just">
              <a:lnSpc>
                <a:spcPct val="150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Поверхности;</a:t>
            </a:r>
          </a:p>
          <a:p>
            <a:pPr indent="450215" algn="just">
              <a:lnSpc>
                <a:spcPct val="150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Очерчиваются контуры;</a:t>
            </a:r>
          </a:p>
          <a:p>
            <a:pPr indent="450215" algn="just">
              <a:lnSpc>
                <a:spcPct val="150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	Задается масштаб модели.</a:t>
            </a:r>
          </a:p>
          <a:p>
            <a:pPr indent="450215" algn="just">
              <a:lnSpc>
                <a:spcPct val="150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Итогом работы второго этапа является создание модели с помощью компьютерной технологии. Создается сетка для каждого пласта. На модели указывается такое количество слоев, чтобы модель максимально точно передала пласт. </a:t>
            </a:r>
          </a:p>
        </p:txBody>
      </p:sp>
    </p:spTree>
    <p:extLst>
      <p:ext uri="{BB962C8B-B14F-4D97-AF65-F5344CB8AC3E}">
        <p14:creationId xmlns:p14="http://schemas.microsoft.com/office/powerpoint/2010/main" val="3750622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Классический фон для презентации - 57 фото для презентаций и картинок на  рабочий стол">
            <a:extLst>
              <a:ext uri="{FF2B5EF4-FFF2-40B4-BE49-F238E27FC236}">
                <a16:creationId xmlns:a16="http://schemas.microsoft.com/office/drawing/2014/main" id="{83052048-424B-44E8-B258-EC260CF94C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9C1F2125-B0DC-4FCB-B812-0322820937F2}"/>
              </a:ext>
            </a:extLst>
          </p:cNvPr>
          <p:cNvSpPr txBox="1"/>
          <p:nvPr/>
        </p:nvSpPr>
        <p:spPr>
          <a:xfrm>
            <a:off x="560867" y="567682"/>
            <a:ext cx="11070265" cy="1695144"/>
          </a:xfrm>
          <a:prstGeom prst="rect">
            <a:avLst/>
          </a:prstGeom>
          <a:noFill/>
        </p:spPr>
        <p:txBody>
          <a:bodyPr wrap="square">
            <a:spAutoFit/>
          </a:bodyPr>
          <a:lstStyle/>
          <a:p>
            <a:pPr indent="450215" algn="just">
              <a:lnSpc>
                <a:spcPct val="150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На третьем этапе происходит построение моделей залежей с учетом изменчивости внутренности пласта. Общий вид модели можно наблюдать на рисунке.</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a:extLst>
              <a:ext uri="{FF2B5EF4-FFF2-40B4-BE49-F238E27FC236}">
                <a16:creationId xmlns:a16="http://schemas.microsoft.com/office/drawing/2014/main" id="{A6BD8B57-FD65-4C57-8048-B3B56D60FEA2}"/>
              </a:ext>
            </a:extLst>
          </p:cNvPr>
          <p:cNvPicPr/>
          <p:nvPr/>
        </p:nvPicPr>
        <p:blipFill>
          <a:blip r:embed="rId3" cstate="print"/>
          <a:srcRect/>
          <a:stretch>
            <a:fillRect/>
          </a:stretch>
        </p:blipFill>
        <p:spPr bwMode="auto">
          <a:xfrm>
            <a:off x="3988537" y="2262826"/>
            <a:ext cx="3837025" cy="1989760"/>
          </a:xfrm>
          <a:prstGeom prst="rect">
            <a:avLst/>
          </a:prstGeom>
          <a:noFill/>
          <a:ln w="9525">
            <a:noFill/>
            <a:miter lim="800000"/>
            <a:headEnd/>
            <a:tailEnd/>
          </a:ln>
        </p:spPr>
      </p:pic>
      <p:sp>
        <p:nvSpPr>
          <p:cNvPr id="6" name="TextBox 5">
            <a:extLst>
              <a:ext uri="{FF2B5EF4-FFF2-40B4-BE49-F238E27FC236}">
                <a16:creationId xmlns:a16="http://schemas.microsoft.com/office/drawing/2014/main" id="{4F5C6A75-626A-4975-858D-6286EF5FA7BA}"/>
              </a:ext>
            </a:extLst>
          </p:cNvPr>
          <p:cNvSpPr txBox="1"/>
          <p:nvPr/>
        </p:nvSpPr>
        <p:spPr>
          <a:xfrm>
            <a:off x="3183121" y="4305191"/>
            <a:ext cx="6974072" cy="579967"/>
          </a:xfrm>
          <a:prstGeom prst="rect">
            <a:avLst/>
          </a:prstGeom>
          <a:noFill/>
        </p:spPr>
        <p:txBody>
          <a:bodyPr wrap="square">
            <a:spAutoFit/>
          </a:bodyPr>
          <a:lstStyle/>
          <a:p>
            <a:pPr marL="450215" marR="180340" indent="450215" algn="just">
              <a:lnSpc>
                <a:spcPct val="150000"/>
              </a:lnSpc>
              <a:spcBef>
                <a:spcPts val="1200"/>
              </a:spcBef>
              <a:spcAft>
                <a:spcPts val="0"/>
              </a:spcAft>
            </a:pPr>
            <a:r>
              <a:rPr lang="ru-RU" sz="2400" dirty="0">
                <a:solidFill>
                  <a:srgbClr val="000000"/>
                </a:solidFill>
                <a:effectLst/>
                <a:latin typeface="Times New Roman" panose="02020603050405020304" pitchFamily="18" charset="0"/>
                <a:ea typeface="Times New Roman" panose="02020603050405020304" pitchFamily="18" charset="0"/>
              </a:rPr>
              <a:t>Тренд песчанистости пласта</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39011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Классический фон для презентации - 57 фото для презентаций и картинок на  рабочий стол">
            <a:extLst>
              <a:ext uri="{FF2B5EF4-FFF2-40B4-BE49-F238E27FC236}">
                <a16:creationId xmlns:a16="http://schemas.microsoft.com/office/drawing/2014/main" id="{83052048-424B-44E8-B258-EC260CF94C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9C1F2125-B0DC-4FCB-B812-0322820937F2}"/>
              </a:ext>
            </a:extLst>
          </p:cNvPr>
          <p:cNvSpPr txBox="1"/>
          <p:nvPr/>
        </p:nvSpPr>
        <p:spPr>
          <a:xfrm>
            <a:off x="560867" y="1473432"/>
            <a:ext cx="11070265" cy="3911135"/>
          </a:xfrm>
          <a:prstGeom prst="rect">
            <a:avLst/>
          </a:prstGeom>
          <a:noFill/>
        </p:spPr>
        <p:txBody>
          <a:bodyPr wrap="square">
            <a:spAutoFit/>
          </a:bodyPr>
          <a:lstStyle/>
          <a:p>
            <a:pPr indent="450215" algn="just">
              <a:lnSpc>
                <a:spcPct val="150000"/>
              </a:lnSpc>
              <a:spcAft>
                <a:spcPts val="1000"/>
              </a:spcAft>
            </a:pP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После третьего этапа, получения тренда песчанистости пласта, проводится литологическое создание моделей. Этот метод основан на получении представлений в пространстве распространения пород различного параметра.    	</a:t>
            </a:r>
            <a:r>
              <a:rPr lang="ru-RU" sz="2400" dirty="0">
                <a:solidFill>
                  <a:srgbClr val="000000"/>
                </a:solidFill>
                <a:effectLst/>
                <a:latin typeface="Times New Roman" panose="02020603050405020304" pitchFamily="18" charset="0"/>
                <a:ea typeface="Times New Roman" panose="02020603050405020304" pitchFamily="18" charset="0"/>
              </a:rPr>
              <a:t>Наконец, конечным этапом является оценка модели. Сравнивается двухмерная и трехмерная геологические модели. Расхождения в их сходстве не должны превышать пяти процентов. Тогда можно считать, что геологическая модель является правильного строения.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2812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Классический фон для презентации - 57 фото для презентаций и картинок на  рабочий стол">
            <a:extLst>
              <a:ext uri="{FF2B5EF4-FFF2-40B4-BE49-F238E27FC236}">
                <a16:creationId xmlns:a16="http://schemas.microsoft.com/office/drawing/2014/main" id="{6FBCD46E-82D4-495E-8569-DEC8CAB0CE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48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E6AA364-CD9F-4CB8-A0AA-51041BB3FC0C}"/>
              </a:ext>
            </a:extLst>
          </p:cNvPr>
          <p:cNvSpPr txBox="1"/>
          <p:nvPr/>
        </p:nvSpPr>
        <p:spPr>
          <a:xfrm>
            <a:off x="2750222" y="3010150"/>
            <a:ext cx="6691555" cy="834524"/>
          </a:xfrm>
          <a:prstGeom prst="rect">
            <a:avLst/>
          </a:prstGeom>
          <a:noFill/>
        </p:spPr>
        <p:txBody>
          <a:bodyPr wrap="square">
            <a:spAutoFit/>
          </a:bodyPr>
          <a:lstStyle/>
          <a:p>
            <a:pPr algn="ctr">
              <a:lnSpc>
                <a:spcPct val="150000"/>
              </a:lnSpc>
              <a:spcAft>
                <a:spcPts val="1000"/>
              </a:spcAft>
            </a:pPr>
            <a:r>
              <a:rPr lang="ru-RU" sz="3600" b="1" dirty="0">
                <a:effectLst/>
                <a:latin typeface="Times New Roman" panose="02020603050405020304" pitchFamily="18" charset="0"/>
                <a:ea typeface="Calibri" panose="020F0502020204030204" pitchFamily="34" charset="0"/>
                <a:cs typeface="Times New Roman" panose="02020603050405020304" pitchFamily="18" charset="0"/>
              </a:rPr>
              <a:t>СПАСИБО ЗА ВНИМАНИЕ!</a:t>
            </a:r>
            <a:endParaRPr lang="ru-RU" sz="36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113684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286</Words>
  <Application>Microsoft Office PowerPoint</Application>
  <PresentationFormat>Широкоэкранный</PresentationFormat>
  <Paragraphs>16</Paragraphs>
  <Slides>7</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Константин Быкадоров</dc:creator>
  <cp:lastModifiedBy>Константин Быкадоров</cp:lastModifiedBy>
  <cp:revision>19</cp:revision>
  <dcterms:created xsi:type="dcterms:W3CDTF">2022-11-16T14:28:42Z</dcterms:created>
  <dcterms:modified xsi:type="dcterms:W3CDTF">2023-02-22T18:17:41Z</dcterms:modified>
</cp:coreProperties>
</file>