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268"/>
    <a:srgbClr val="141D35"/>
    <a:srgbClr val="1E2C48"/>
    <a:srgbClr val="003366"/>
    <a:srgbClr val="1D2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8EF8B-9FD8-4B4F-8379-B15139B180C8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45D4F-B2E6-4AEA-873B-920052F6A3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EB28-B525-4949-8103-E1404EB6DD33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2DA5-21F1-4839-BF69-0A7FE2E9761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E9625-7ECA-48FE-B09D-6ACA439D3C73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C9509-9924-4EC6-BC3C-58A24364F7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12AF-1C0C-4FA7-A29C-DFD9B36DFDE5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8040-C9A6-485C-8F8C-308B4B0E34E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F8DD7-9E71-4E7B-AE0A-1884FB1183B0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28B33-1991-4FB3-B660-CB9849D4AC3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9259-AEDD-420B-9270-161E6855FD07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E24AE-E91E-40D1-A6AB-F0085457599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7B494-680A-4351-9928-239D5646F15B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BC85D-438F-4919-8BF6-DFC252A8CAA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5FC3B-A621-4734-A00F-8957D6BFC60C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9B8E4-1EAA-4FC8-809C-929D61A3A9A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32D95-0EFD-4047-94F1-03C3D7F16D7F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D0BBF-EF2E-49EE-BDC9-1F07EB6DA26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7F20C-E066-4020-812A-49F044037D02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2E8DE-59AD-407E-B37D-822EC3F8698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49011-D768-4F59-A1B4-D8297F5B99D6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B7337-A10F-4478-AB04-EF4A6450DDE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30F114-9D85-4EFA-BE0A-03887549DED2}" type="datetimeFigureOut">
              <a:rPr lang="ru-RU"/>
              <a:pPr>
                <a:defRPr/>
              </a:pPr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52E337D-CCC8-4A51-A484-94B9483A6E0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8" y="1128713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-11113" y="196850"/>
            <a:ext cx="5000626" cy="538163"/>
          </a:xfrm>
        </p:spPr>
        <p:txBody>
          <a:bodyPr/>
          <a:lstStyle/>
          <a:p>
            <a:pPr algn="l" eaLnBrk="1" hangingPunct="1"/>
            <a:r>
              <a:rPr lang="en-US" sz="1800" b="1" dirty="0">
                <a:solidFill>
                  <a:srgbClr val="224268"/>
                </a:solidFill>
              </a:rPr>
              <a:t>II </a:t>
            </a:r>
            <a:r>
              <a:rPr lang="ru-RU" sz="1800" b="1" dirty="0">
                <a:solidFill>
                  <a:srgbClr val="224268"/>
                </a:solidFill>
              </a:rPr>
              <a:t>Всероссийская научная конференция</a:t>
            </a:r>
            <a:br>
              <a:rPr lang="ru-RU" altLang="ru-RU" sz="1800" b="1" dirty="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ru-RU" altLang="ru-RU" sz="1800" b="1" dirty="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«</a:t>
            </a:r>
            <a:r>
              <a:rPr lang="ru-RU" sz="1800" b="1" dirty="0">
                <a:solidFill>
                  <a:srgbClr val="224268"/>
                </a:solidFill>
              </a:rPr>
              <a:t>Наука, технологии, общество - НТО-</a:t>
            </a:r>
            <a:r>
              <a:rPr lang="en-US" sz="1800" b="1" dirty="0">
                <a:solidFill>
                  <a:srgbClr val="224268"/>
                </a:solidFill>
              </a:rPr>
              <a:t>II-2022</a:t>
            </a:r>
            <a:r>
              <a:rPr lang="ru-RU" altLang="ru-RU" sz="1800" b="1" dirty="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»</a:t>
            </a:r>
          </a:p>
        </p:txBody>
      </p:sp>
      <p:sp>
        <p:nvSpPr>
          <p:cNvPr id="205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13" y="3409950"/>
            <a:ext cx="12192000" cy="1114425"/>
          </a:xfrm>
        </p:spPr>
        <p:txBody>
          <a:bodyPr/>
          <a:lstStyle/>
          <a:p>
            <a:pPr eaLnBrk="1" hangingPunct="1"/>
            <a:r>
              <a:rPr lang="ru-RU" altLang="ru-RU" sz="3200" dirty="0">
                <a:solidFill>
                  <a:schemeClr val="bg1"/>
                </a:solidFill>
              </a:rPr>
              <a:t>«</a:t>
            </a:r>
            <a:r>
              <a:rPr lang="ru-RU" sz="3200" b="1" dirty="0">
                <a:solidFill>
                  <a:schemeClr val="bg1"/>
                </a:solidFill>
              </a:rPr>
              <a:t>Закономерности многолетней изменчивости </a:t>
            </a:r>
          </a:p>
          <a:p>
            <a:pPr eaLnBrk="1" hangingPunct="1"/>
            <a:r>
              <a:rPr lang="ru-RU" sz="3200" b="1" dirty="0">
                <a:solidFill>
                  <a:schemeClr val="bg1"/>
                </a:solidFill>
              </a:rPr>
              <a:t>годового стока реки Дон</a:t>
            </a:r>
            <a:r>
              <a:rPr lang="ru-RU" altLang="ru-RU" sz="3200" dirty="0">
                <a:solidFill>
                  <a:schemeClr val="bg1"/>
                </a:solidFill>
              </a:rPr>
              <a:t>»</a:t>
            </a:r>
          </a:p>
          <a:p>
            <a:pPr eaLnBrk="1" hangingPunct="1"/>
            <a:endParaRPr lang="ru-RU" altLang="ru-RU" sz="3200" dirty="0">
              <a:solidFill>
                <a:srgbClr val="141D35"/>
              </a:solidFill>
            </a:endParaRPr>
          </a:p>
        </p:txBody>
      </p:sp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274638" y="1731963"/>
            <a:ext cx="119062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</a:rPr>
              <a:t>II </a:t>
            </a:r>
            <a:r>
              <a:rPr lang="ru-RU" sz="3600" dirty="0">
                <a:solidFill>
                  <a:schemeClr val="bg1"/>
                </a:solidFill>
              </a:rPr>
              <a:t>Всероссийская научная конференция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altLang="ru-RU" sz="3600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«</a:t>
            </a:r>
            <a:r>
              <a:rPr lang="ru-RU" sz="3600" dirty="0">
                <a:solidFill>
                  <a:schemeClr val="bg1"/>
                </a:solidFill>
              </a:rPr>
              <a:t>Наука, технологии, общество - НТО-</a:t>
            </a:r>
            <a:r>
              <a:rPr lang="en-US" sz="3600" dirty="0">
                <a:solidFill>
                  <a:schemeClr val="bg1"/>
                </a:solidFill>
              </a:rPr>
              <a:t>II-2022</a:t>
            </a:r>
            <a:r>
              <a:rPr lang="ru-RU" altLang="ru-RU" sz="3600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»</a:t>
            </a:r>
          </a:p>
        </p:txBody>
      </p:sp>
      <p:sp>
        <p:nvSpPr>
          <p:cNvPr id="2054" name="Подзаголовок 2"/>
          <p:cNvSpPr txBox="1">
            <a:spLocks/>
          </p:cNvSpPr>
          <p:nvPr/>
        </p:nvSpPr>
        <p:spPr bwMode="auto">
          <a:xfrm>
            <a:off x="-7938" y="4760913"/>
            <a:ext cx="12192001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ru-RU" altLang="ru-RU" sz="2400" dirty="0">
                <a:solidFill>
                  <a:schemeClr val="bg1"/>
                </a:solidFill>
              </a:rPr>
              <a:t>Авторы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Г.Х. </a:t>
            </a:r>
            <a:r>
              <a:rPr lang="ru-RU" sz="2400" b="1" dirty="0" err="1">
                <a:solidFill>
                  <a:schemeClr val="bg1"/>
                </a:solidFill>
              </a:rPr>
              <a:t>Исмайылов</a:t>
            </a:r>
            <a:r>
              <a:rPr lang="ru-RU" sz="2400" b="1" dirty="0">
                <a:solidFill>
                  <a:schemeClr val="bg1"/>
                </a:solidFill>
              </a:rPr>
              <a:t>, Н.В. </a:t>
            </a:r>
            <a:r>
              <a:rPr lang="ru-RU" sz="2400" b="1" dirty="0" err="1">
                <a:solidFill>
                  <a:schemeClr val="bg1"/>
                </a:solidFill>
              </a:rPr>
              <a:t>Муращенкова</a:t>
            </a:r>
            <a:r>
              <a:rPr lang="ru-RU" sz="2400" b="1" dirty="0">
                <a:solidFill>
                  <a:schemeClr val="bg1"/>
                </a:solidFill>
              </a:rPr>
              <a:t>, И.Г. </a:t>
            </a:r>
            <a:r>
              <a:rPr lang="ru-RU" sz="2400" b="1" dirty="0" err="1">
                <a:solidFill>
                  <a:schemeClr val="bg1"/>
                </a:solidFill>
              </a:rPr>
              <a:t>Исмайылова</a:t>
            </a:r>
            <a:endParaRPr lang="ru-RU" sz="2400" b="1" dirty="0">
              <a:solidFill>
                <a:schemeClr val="bg1"/>
              </a:solidFill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Российский государственный аграрный университет - МСХА имени К.А. Тимирязева, Москва, Россия</a:t>
            </a: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ru-RU" altLang="ru-RU" sz="2400" dirty="0">
              <a:solidFill>
                <a:schemeClr val="bg1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3417888" y="1685925"/>
            <a:ext cx="6000750" cy="15875"/>
          </a:xfrm>
          <a:prstGeom prst="line">
            <a:avLst/>
          </a:prstGeom>
          <a:ln w="47625" cap="rnd" cmpd="sng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3417888" y="3201988"/>
            <a:ext cx="6000750" cy="15875"/>
          </a:xfrm>
          <a:prstGeom prst="line">
            <a:avLst/>
          </a:prstGeom>
          <a:ln w="47625" cap="rnd" cmpd="sng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7" name="Рисунок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63275" y="34925"/>
            <a:ext cx="1217613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Рисунок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27600" y="11988"/>
            <a:ext cx="2492375" cy="111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Рисунок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58138" y="3175"/>
            <a:ext cx="2492375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788" y="1149350"/>
            <a:ext cx="5238750" cy="555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204788" y="1401763"/>
            <a:ext cx="5043487" cy="1058862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Постановка задачи </a:t>
            </a:r>
          </a:p>
        </p:txBody>
      </p:sp>
      <p:sp>
        <p:nvSpPr>
          <p:cNvPr id="3076" name="Объект 2"/>
          <p:cNvSpPr>
            <a:spLocks noGrp="1"/>
          </p:cNvSpPr>
          <p:nvPr>
            <p:ph idx="1"/>
          </p:nvPr>
        </p:nvSpPr>
        <p:spPr>
          <a:xfrm>
            <a:off x="5843588" y="1149350"/>
            <a:ext cx="6350000" cy="5707063"/>
          </a:xfrm>
        </p:spPr>
        <p:txBody>
          <a:bodyPr/>
          <a:lstStyle/>
          <a:p>
            <a:pPr eaLnBrk="1" hangingPunct="1"/>
            <a:r>
              <a:rPr lang="ru-RU" sz="2000" dirty="0"/>
              <a:t>Оценка пространственно-временных закономерностей речного стока крупных речных бассейнов (на примере бассейна реки Дон).</a:t>
            </a:r>
          </a:p>
          <a:p>
            <a:pPr eaLnBrk="1" hangingPunct="1"/>
            <a:r>
              <a:rPr lang="ru-RU" sz="2000" dirty="0"/>
              <a:t>Репрезентативный анализ временных рядов годового стока реки Дон в верхнем течении  (створ г. Георгиу-Деж) и в замыкающем створе бассейна (</a:t>
            </a:r>
            <a:r>
              <a:rPr lang="ru-RU" sz="2000" dirty="0" err="1"/>
              <a:t>ст-ца</a:t>
            </a:r>
            <a:r>
              <a:rPr lang="ru-RU" sz="2000" dirty="0"/>
              <a:t> Раздорская) за 126-летний период наблюдений.</a:t>
            </a:r>
          </a:p>
          <a:p>
            <a:pPr eaLnBrk="1" hangingPunct="1"/>
            <a:r>
              <a:rPr lang="ru-RU" sz="2000" dirty="0"/>
              <a:t>Оценка линейного тренда временных рядов годового стока реки Дон с применением статистических критериев.</a:t>
            </a:r>
          </a:p>
          <a:p>
            <a:pPr eaLnBrk="1" hangingPunct="1"/>
            <a:r>
              <a:rPr lang="ru-RU" sz="2000" dirty="0"/>
              <a:t>Оценка циклических изменений многолетних колебаний речного стока на основе использования метода разностных интегральных кривых годового стока.</a:t>
            </a:r>
          </a:p>
          <a:p>
            <a:pPr eaLnBrk="1" hangingPunct="1"/>
            <a:r>
              <a:rPr lang="ru-RU" sz="2000" dirty="0"/>
              <a:t>Анализ влияния климатических и антропогенных факторов на речной сток Дона на основе использования метода разностных интегральных кривых годового стока. </a:t>
            </a:r>
          </a:p>
          <a:p>
            <a:pPr eaLnBrk="1" hangingPunct="1"/>
            <a:endParaRPr lang="ru-RU" altLang="ru-RU" sz="2000" dirty="0">
              <a:solidFill>
                <a:srgbClr val="224268"/>
              </a:solidFill>
            </a:endParaRPr>
          </a:p>
          <a:p>
            <a:pPr eaLnBrk="1" hangingPunct="1"/>
            <a:endParaRPr lang="ru-RU" altLang="ru-RU" dirty="0">
              <a:solidFill>
                <a:srgbClr val="224268"/>
              </a:solidFill>
            </a:endParaRPr>
          </a:p>
          <a:p>
            <a:pPr eaLnBrk="1" hangingPunct="1"/>
            <a:r>
              <a:rPr lang="ru-RU" altLang="ru-RU" dirty="0">
                <a:solidFill>
                  <a:srgbClr val="224268"/>
                </a:solidFill>
              </a:rPr>
              <a:t>… </a:t>
            </a:r>
          </a:p>
          <a:p>
            <a:pPr eaLnBrk="1" hangingPunct="1"/>
            <a:endParaRPr lang="ru-RU" altLang="ru-RU" dirty="0">
              <a:solidFill>
                <a:srgbClr val="224268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5657850" y="1149350"/>
            <a:ext cx="9525" cy="1793875"/>
          </a:xfrm>
          <a:prstGeom prst="line">
            <a:avLst/>
          </a:prstGeom>
          <a:ln w="47625" cap="rnd" cmpd="sng">
            <a:solidFill>
              <a:srgbClr val="003366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Заголовок 1"/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altLang="ru-RU" sz="140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02</a:t>
            </a:r>
          </a:p>
        </p:txBody>
      </p:sp>
      <p:sp>
        <p:nvSpPr>
          <p:cNvPr id="3079" name="Заголовок 1"/>
          <p:cNvSpPr txBox="1">
            <a:spLocks/>
          </p:cNvSpPr>
          <p:nvPr/>
        </p:nvSpPr>
        <p:spPr bwMode="auto">
          <a:xfrm>
            <a:off x="204788" y="2349500"/>
            <a:ext cx="5286375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endParaRPr lang="ru-RU" altLang="ru-RU" sz="2800">
              <a:solidFill>
                <a:schemeClr val="bg1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pic>
        <p:nvPicPr>
          <p:cNvPr id="3080" name="Рисунок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788" y="140526"/>
            <a:ext cx="2085975" cy="93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Рисунок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14775" y="79375"/>
            <a:ext cx="22606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Рисунок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08988" y="74613"/>
            <a:ext cx="12192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788" y="1149350"/>
            <a:ext cx="5238750" cy="555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204788" y="1401763"/>
            <a:ext cx="5043487" cy="1058862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Методы решения</a:t>
            </a:r>
          </a:p>
        </p:txBody>
      </p:sp>
      <p:sp>
        <p:nvSpPr>
          <p:cNvPr id="4100" name="Объект 2"/>
          <p:cNvSpPr>
            <a:spLocks noGrp="1"/>
          </p:cNvSpPr>
          <p:nvPr>
            <p:ph idx="1"/>
          </p:nvPr>
        </p:nvSpPr>
        <p:spPr>
          <a:xfrm>
            <a:off x="5843588" y="1149350"/>
            <a:ext cx="6350000" cy="5707063"/>
          </a:xfrm>
        </p:spPr>
        <p:txBody>
          <a:bodyPr/>
          <a:lstStyle/>
          <a:p>
            <a:pPr eaLnBrk="1" hangingPunct="1"/>
            <a:r>
              <a:rPr lang="ru-RU" sz="2000" dirty="0"/>
              <a:t>Оценка пространственно-временных закономерностей речного стока крупных речных бассейнов (на примере бассейна реки Дон).</a:t>
            </a:r>
          </a:p>
          <a:p>
            <a:pPr algn="just"/>
            <a:r>
              <a:rPr lang="ru-RU" sz="2000" dirty="0"/>
              <a:t>Применяется один из методов статистического анализа временных рядов гидрометеорологической  информации - метод линейного тренда.</a:t>
            </a:r>
          </a:p>
          <a:p>
            <a:pPr algn="just"/>
            <a:r>
              <a:rPr lang="ru-RU" sz="2000" dirty="0"/>
              <a:t>Для оценки значимости линейного тренда использовались два статистических критерия - критерий Стьюдента и коэффициент корреляции.</a:t>
            </a:r>
          </a:p>
          <a:p>
            <a:pPr algn="just"/>
            <a:r>
              <a:rPr lang="ru-RU" sz="2000" dirty="0"/>
              <a:t>Для оценки циклических многолетних колебаний речного стока Дона использован метод разностных интегральных кривых.</a:t>
            </a:r>
          </a:p>
          <a:p>
            <a:pPr algn="just"/>
            <a:r>
              <a:rPr lang="ru-RU" sz="2000" dirty="0"/>
              <a:t>Для исследования влияния климатических и антропогенных факторов на речной сток Дона использованы две версии временных рядов среднегодовых объемов стока – условно-естественный (восстановленный) и наблюденный сток. </a:t>
            </a:r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  <a:p>
            <a:pPr eaLnBrk="1" hangingPunct="1">
              <a:buNone/>
            </a:pPr>
            <a:endParaRPr lang="ru-RU" altLang="ru-RU" dirty="0">
              <a:solidFill>
                <a:srgbClr val="224268"/>
              </a:solidFill>
            </a:endParaRPr>
          </a:p>
          <a:p>
            <a:pPr eaLnBrk="1" hangingPunct="1">
              <a:buNone/>
            </a:pPr>
            <a:endParaRPr lang="ru-RU" altLang="ru-RU" dirty="0">
              <a:solidFill>
                <a:srgbClr val="224268"/>
              </a:solidFill>
            </a:endParaRPr>
          </a:p>
          <a:p>
            <a:pPr eaLnBrk="1" hangingPunct="1"/>
            <a:endParaRPr lang="ru-RU" altLang="ru-RU" dirty="0">
              <a:solidFill>
                <a:srgbClr val="224268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5657850" y="1149350"/>
            <a:ext cx="9525" cy="1793875"/>
          </a:xfrm>
          <a:prstGeom prst="line">
            <a:avLst/>
          </a:prstGeom>
          <a:ln w="47625" cap="rnd" cmpd="sng">
            <a:solidFill>
              <a:srgbClr val="003366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Заголовок 1"/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altLang="ru-RU" sz="140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02</a:t>
            </a:r>
          </a:p>
        </p:txBody>
      </p:sp>
      <p:sp>
        <p:nvSpPr>
          <p:cNvPr id="4103" name="Заголовок 1"/>
          <p:cNvSpPr txBox="1">
            <a:spLocks/>
          </p:cNvSpPr>
          <p:nvPr/>
        </p:nvSpPr>
        <p:spPr bwMode="auto">
          <a:xfrm>
            <a:off x="204788" y="2349500"/>
            <a:ext cx="5286375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endParaRPr lang="ru-RU" altLang="ru-RU" sz="2800">
              <a:solidFill>
                <a:schemeClr val="bg1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pic>
        <p:nvPicPr>
          <p:cNvPr id="4104" name="Рисунок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788" y="140526"/>
            <a:ext cx="2085975" cy="93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Рисунок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14775" y="79375"/>
            <a:ext cx="22606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Рисунок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08988" y="74613"/>
            <a:ext cx="12192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788" y="1149350"/>
            <a:ext cx="5238750" cy="555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204788" y="1401763"/>
            <a:ext cx="5043487" cy="1058862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Выводы</a:t>
            </a:r>
          </a:p>
        </p:txBody>
      </p:sp>
      <p:sp>
        <p:nvSpPr>
          <p:cNvPr id="5124" name="Объект 2"/>
          <p:cNvSpPr>
            <a:spLocks noGrp="1"/>
          </p:cNvSpPr>
          <p:nvPr>
            <p:ph idx="1"/>
          </p:nvPr>
        </p:nvSpPr>
        <p:spPr>
          <a:xfrm>
            <a:off x="5843588" y="1149350"/>
            <a:ext cx="6350000" cy="5707063"/>
          </a:xfrm>
        </p:spPr>
        <p:txBody>
          <a:bodyPr/>
          <a:lstStyle/>
          <a:p>
            <a:pPr eaLnBrk="1" hangingPunct="1"/>
            <a:r>
              <a:rPr lang="ru-RU" sz="1400" dirty="0"/>
              <a:t>Оценка пространственно-временных закономерностей речного стока крупных речных бассейнов (на примере бассейна реки Дон).</a:t>
            </a:r>
          </a:p>
          <a:p>
            <a:pPr algn="just"/>
            <a:r>
              <a:rPr lang="ru-RU" sz="1400" dirty="0"/>
              <a:t>Норма годового стока (среднемноголетний объем стока) реки Дон за 126-летний период составила у г. Георгиу-Деж - 8,17 км</a:t>
            </a:r>
            <a:r>
              <a:rPr lang="ru-RU" sz="1400" baseline="30000" dirty="0"/>
              <a:t>3</a:t>
            </a:r>
            <a:r>
              <a:rPr lang="ru-RU" sz="1400" dirty="0"/>
              <a:t>, а в замыкающем створе – </a:t>
            </a:r>
            <a:r>
              <a:rPr lang="ru-RU" sz="1400" dirty="0" err="1"/>
              <a:t>ст-ца</a:t>
            </a:r>
            <a:r>
              <a:rPr lang="ru-RU" sz="1400" dirty="0"/>
              <a:t> Раздорская 27,33 км</a:t>
            </a:r>
            <a:r>
              <a:rPr lang="ru-RU" sz="1400" baseline="30000" dirty="0"/>
              <a:t>3</a:t>
            </a:r>
            <a:r>
              <a:rPr lang="ru-RU" sz="1400" dirty="0"/>
              <a:t>. </a:t>
            </a:r>
          </a:p>
          <a:p>
            <a:pPr algn="just"/>
            <a:r>
              <a:rPr lang="ru-RU" sz="1400" dirty="0"/>
              <a:t>Наблюдается снижение среднемноголетнего годового стока р. Дон в створе Георгиу-Деж, которое  составляет 0,48 км</a:t>
            </a:r>
            <a:r>
              <a:rPr lang="ru-RU" sz="1400" baseline="30000" dirty="0"/>
              <a:t>3</a:t>
            </a:r>
            <a:r>
              <a:rPr lang="ru-RU" sz="1400" dirty="0"/>
              <a:t>/126 лет, что составляет 5,8% относительно нормы стока (8,17 км</a:t>
            </a:r>
            <a:r>
              <a:rPr lang="ru-RU" sz="1400" baseline="30000" dirty="0"/>
              <a:t>3</a:t>
            </a:r>
            <a:r>
              <a:rPr lang="ru-RU" sz="1400" dirty="0"/>
              <a:t>). </a:t>
            </a:r>
          </a:p>
          <a:p>
            <a:pPr algn="just"/>
            <a:r>
              <a:rPr lang="ru-RU" sz="1400" dirty="0"/>
              <a:t>В замыкающем створе бассейна - </a:t>
            </a:r>
            <a:r>
              <a:rPr lang="ru-RU" sz="1400" dirty="0" err="1"/>
              <a:t>ст-ца</a:t>
            </a:r>
            <a:r>
              <a:rPr lang="ru-RU" sz="1400" dirty="0"/>
              <a:t> Раздорская снижение среднемноголетнего значения стока составляет 2,45 км</a:t>
            </a:r>
            <a:r>
              <a:rPr lang="ru-RU" sz="1400" baseline="30000" dirty="0"/>
              <a:t>3</a:t>
            </a:r>
            <a:r>
              <a:rPr lang="ru-RU" sz="1400" dirty="0"/>
              <a:t>/126 лет (9% относительно нормы стока, равной 27,3 км</a:t>
            </a:r>
            <a:r>
              <a:rPr lang="ru-RU" sz="1400" baseline="30000" dirty="0"/>
              <a:t>3</a:t>
            </a:r>
            <a:r>
              <a:rPr lang="ru-RU" sz="1400" dirty="0"/>
              <a:t>).</a:t>
            </a:r>
          </a:p>
          <a:p>
            <a:pPr eaLnBrk="1" hangingPunct="1"/>
            <a:r>
              <a:rPr lang="ru-RU" sz="1400" dirty="0"/>
              <a:t>Интегральное снижение годового стока Дона в замыкающем створе бассейна за последние 70 лет (с 1936 г. и до 2006 г.) составило 320 км</a:t>
            </a:r>
            <a:r>
              <a:rPr lang="ru-RU" sz="1400" baseline="30000" dirty="0"/>
              <a:t>3</a:t>
            </a:r>
            <a:r>
              <a:rPr lang="ru-RU" sz="1400" dirty="0"/>
              <a:t>, или в среднем 4,6 км</a:t>
            </a:r>
            <a:r>
              <a:rPr lang="ru-RU" sz="1400" baseline="30000" dirty="0"/>
              <a:t>3</a:t>
            </a:r>
            <a:r>
              <a:rPr lang="ru-RU" sz="1400" dirty="0"/>
              <a:t>/год, т.е. 17% от среднемноголетнего условно-естественного стока, равного 27,3 км</a:t>
            </a:r>
            <a:r>
              <a:rPr lang="ru-RU" sz="1400" baseline="30000" dirty="0"/>
              <a:t>3</a:t>
            </a:r>
            <a:r>
              <a:rPr lang="ru-RU" sz="1400" dirty="0"/>
              <a:t>. </a:t>
            </a:r>
          </a:p>
          <a:p>
            <a:pPr eaLnBrk="1" hangingPunct="1"/>
            <a:r>
              <a:rPr lang="ru-RU" sz="1400" dirty="0"/>
              <a:t>Пониженные значения наблюденного стока по сравнению с условно-естественным стоком (начиная с 1936/37 гг.), свидетельствуют о снижении стока в бассейне реки Дон в замыкающем створе – </a:t>
            </a:r>
            <a:r>
              <a:rPr lang="ru-RU" sz="1400" dirty="0" err="1"/>
              <a:t>ст-ца</a:t>
            </a:r>
            <a:r>
              <a:rPr lang="ru-RU" sz="1400" dirty="0"/>
              <a:t> Раздорская под влиянием хозяйственной деятельности.</a:t>
            </a:r>
          </a:p>
          <a:p>
            <a:pPr eaLnBrk="1" hangingPunct="1"/>
            <a:r>
              <a:rPr lang="ru-RU" sz="1400" dirty="0"/>
              <a:t>Установленное достаточно выраженное снижение годового стока свидетельствует о том, что основную роль в формировании стока реки Дон играет хозяйственное использование стока. Основными ведущими антропогенными факторами снижения стока р. Дон являются испарение с водной поверхности водохранилищ, прудов и орошаемое земледелие.</a:t>
            </a:r>
          </a:p>
          <a:p>
            <a:pPr eaLnBrk="1" hangingPunct="1"/>
            <a:endParaRPr lang="ru-RU" sz="1600" dirty="0"/>
          </a:p>
          <a:p>
            <a:pPr eaLnBrk="1" hangingPunct="1"/>
            <a:endParaRPr lang="ru-RU" altLang="ru-RU" sz="1800" dirty="0">
              <a:solidFill>
                <a:srgbClr val="224268"/>
              </a:solidFill>
            </a:endParaRPr>
          </a:p>
          <a:p>
            <a:pPr eaLnBrk="1" hangingPunct="1"/>
            <a:endParaRPr lang="ru-RU" altLang="ru-RU" dirty="0">
              <a:solidFill>
                <a:srgbClr val="224268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5657850" y="1149350"/>
            <a:ext cx="9525" cy="1793875"/>
          </a:xfrm>
          <a:prstGeom prst="line">
            <a:avLst/>
          </a:prstGeom>
          <a:ln w="47625" cap="rnd" cmpd="sng">
            <a:solidFill>
              <a:srgbClr val="003366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Заголовок 1"/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altLang="ru-RU" sz="140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02</a:t>
            </a:r>
          </a:p>
        </p:txBody>
      </p:sp>
      <p:sp>
        <p:nvSpPr>
          <p:cNvPr id="5127" name="Заголовок 1"/>
          <p:cNvSpPr txBox="1">
            <a:spLocks/>
          </p:cNvSpPr>
          <p:nvPr/>
        </p:nvSpPr>
        <p:spPr bwMode="auto">
          <a:xfrm>
            <a:off x="204788" y="2349500"/>
            <a:ext cx="5286375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altLang="ru-RU" sz="280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Результаты, внедрение </a:t>
            </a:r>
          </a:p>
        </p:txBody>
      </p:sp>
      <p:pic>
        <p:nvPicPr>
          <p:cNvPr id="5128" name="Рисунок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788" y="140526"/>
            <a:ext cx="2085975" cy="93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Рисунок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14775" y="79375"/>
            <a:ext cx="22606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Рисунок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08988" y="74613"/>
            <a:ext cx="12192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8" y="1128713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1"/>
          <p:cNvSpPr>
            <a:spLocks noGrp="1"/>
          </p:cNvSpPr>
          <p:nvPr>
            <p:ph type="ctrTitle"/>
          </p:nvPr>
        </p:nvSpPr>
        <p:spPr>
          <a:xfrm>
            <a:off x="-11113" y="196850"/>
            <a:ext cx="5000626" cy="538163"/>
          </a:xfrm>
        </p:spPr>
        <p:txBody>
          <a:bodyPr/>
          <a:lstStyle/>
          <a:p>
            <a:pPr algn="l" eaLnBrk="1" hangingPunct="1"/>
            <a:r>
              <a:rPr lang="en-US" sz="1800" b="1" dirty="0">
                <a:solidFill>
                  <a:srgbClr val="224268"/>
                </a:solidFill>
              </a:rPr>
              <a:t>II </a:t>
            </a:r>
            <a:r>
              <a:rPr lang="ru-RU" sz="1800" b="1" dirty="0">
                <a:solidFill>
                  <a:srgbClr val="224268"/>
                </a:solidFill>
              </a:rPr>
              <a:t>Всероссийская научная конференция</a:t>
            </a:r>
            <a:br>
              <a:rPr lang="ru-RU" altLang="ru-RU" sz="1800" b="1" dirty="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ru-RU" altLang="ru-RU" sz="1800" b="1" dirty="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«</a:t>
            </a:r>
            <a:r>
              <a:rPr lang="ru-RU" sz="1800" b="1" dirty="0">
                <a:solidFill>
                  <a:srgbClr val="224268"/>
                </a:solidFill>
              </a:rPr>
              <a:t>Наука, технологии, общество - НТО-</a:t>
            </a:r>
            <a:r>
              <a:rPr lang="en-US" sz="1800" b="1" dirty="0">
                <a:solidFill>
                  <a:srgbClr val="224268"/>
                </a:solidFill>
              </a:rPr>
              <a:t>II-2022</a:t>
            </a:r>
            <a:r>
              <a:rPr lang="ru-RU" altLang="ru-RU" sz="1800" b="1" dirty="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»</a:t>
            </a:r>
            <a:endParaRPr lang="ru-RU" altLang="ru-RU" sz="1800" b="1" dirty="0">
              <a:solidFill>
                <a:srgbClr val="1D2B4E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pic>
        <p:nvPicPr>
          <p:cNvPr id="6148" name="Рисунок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63275" y="34925"/>
            <a:ext cx="1217613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Рисунок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27600" y="11988"/>
            <a:ext cx="2492375" cy="111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Рисунок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58138" y="3175"/>
            <a:ext cx="2492375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Заголовок 1"/>
          <p:cNvSpPr txBox="1">
            <a:spLocks/>
          </p:cNvSpPr>
          <p:nvPr/>
        </p:nvSpPr>
        <p:spPr bwMode="auto">
          <a:xfrm>
            <a:off x="4686300" y="1749425"/>
            <a:ext cx="26193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>
              <a:lnSpc>
                <a:spcPct val="90000"/>
              </a:lnSpc>
            </a:pPr>
            <a:r>
              <a:rPr lang="ru-RU" altLang="ru-RU" sz="3600" b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КОНТАКТЫ </a:t>
            </a:r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>
          <a:xfrm flipH="1">
            <a:off x="5257800" y="2373313"/>
            <a:ext cx="1349375" cy="0"/>
          </a:xfrm>
          <a:prstGeom prst="line">
            <a:avLst/>
          </a:prstGeom>
          <a:ln w="47625" cap="rnd" cmpd="sng">
            <a:solidFill>
              <a:schemeClr val="bg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одзаголовок 2"/>
          <p:cNvSpPr txBox="1">
            <a:spLocks/>
          </p:cNvSpPr>
          <p:nvPr/>
        </p:nvSpPr>
        <p:spPr bwMode="auto">
          <a:xfrm>
            <a:off x="1744717" y="2646363"/>
            <a:ext cx="9175531" cy="25574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dirty="0" err="1">
                <a:solidFill>
                  <a:schemeClr val="bg1"/>
                </a:solidFill>
              </a:rPr>
              <a:t>Исмайылов</a:t>
            </a:r>
            <a:r>
              <a:rPr lang="ru-RU" altLang="ru-RU" dirty="0">
                <a:solidFill>
                  <a:schemeClr val="bg1"/>
                </a:solidFill>
              </a:rPr>
              <a:t> </a:t>
            </a:r>
            <a:r>
              <a:rPr lang="ru-RU" altLang="ru-RU" dirty="0" err="1">
                <a:solidFill>
                  <a:schemeClr val="bg1"/>
                </a:solidFill>
              </a:rPr>
              <a:t>Габил</a:t>
            </a:r>
            <a:r>
              <a:rPr lang="ru-RU" altLang="ru-RU" dirty="0">
                <a:solidFill>
                  <a:schemeClr val="bg1"/>
                </a:solidFill>
              </a:rPr>
              <a:t> </a:t>
            </a:r>
            <a:r>
              <a:rPr lang="ru-RU" altLang="ru-RU" dirty="0" err="1">
                <a:solidFill>
                  <a:schemeClr val="bg1"/>
                </a:solidFill>
              </a:rPr>
              <a:t>Худушевич</a:t>
            </a:r>
            <a:r>
              <a:rPr lang="ru-RU" altLang="ru-RU" dirty="0">
                <a:solidFill>
                  <a:schemeClr val="bg1"/>
                </a:solidFill>
              </a:rPr>
              <a:t>,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dirty="0" err="1">
                <a:solidFill>
                  <a:schemeClr val="bg1"/>
                </a:solidFill>
              </a:rPr>
              <a:t>Муращенкова</a:t>
            </a:r>
            <a:r>
              <a:rPr lang="ru-RU" altLang="ru-RU" dirty="0">
                <a:solidFill>
                  <a:schemeClr val="bg1"/>
                </a:solidFill>
              </a:rPr>
              <a:t> Наталья Владимировна,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dirty="0" err="1">
                <a:solidFill>
                  <a:schemeClr val="bg1"/>
                </a:solidFill>
              </a:rPr>
              <a:t>Исмайылова</a:t>
            </a:r>
            <a:r>
              <a:rPr lang="ru-RU" altLang="ru-RU" dirty="0">
                <a:solidFill>
                  <a:schemeClr val="bg1"/>
                </a:solidFill>
              </a:rPr>
              <a:t> Ирина </a:t>
            </a:r>
            <a:r>
              <a:rPr lang="ru-RU" altLang="ru-RU" dirty="0" err="1">
                <a:solidFill>
                  <a:schemeClr val="bg1"/>
                </a:solidFill>
              </a:rPr>
              <a:t>Габиловна</a:t>
            </a:r>
            <a:endParaRPr lang="ru-RU" altLang="ru-RU" dirty="0">
              <a:solidFill>
                <a:schemeClr val="bg1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endParaRPr lang="ru-RU" alt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Российский государственный аграрный университет - МСХА имени К.А. Тимирязева, Москва, Россия</a:t>
            </a: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endParaRPr lang="ru-RU" altLang="ru-RU" dirty="0">
              <a:solidFill>
                <a:schemeClr val="bg1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ru-RU" altLang="ru-RU" dirty="0" err="1">
                <a:solidFill>
                  <a:schemeClr val="bg1"/>
                </a:solidFill>
              </a:rPr>
              <a:t>E-mail</a:t>
            </a:r>
            <a:r>
              <a:rPr lang="ru-RU" altLang="ru-RU" dirty="0">
                <a:solidFill>
                  <a:schemeClr val="bg1"/>
                </a:solidFill>
              </a:rPr>
              <a:t>: </a:t>
            </a:r>
            <a:r>
              <a:rPr lang="ru-RU" dirty="0">
                <a:solidFill>
                  <a:schemeClr val="bg1"/>
                </a:solidFill>
              </a:rPr>
              <a:t>splain75@mail.ru</a:t>
            </a:r>
            <a:endParaRPr lang="ru-RU" altLang="ru-RU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ru-RU" altLang="ru-RU" sz="3200" dirty="0">
              <a:solidFill>
                <a:srgbClr val="141D3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549</Words>
  <Application>Microsoft Office PowerPoint</Application>
  <PresentationFormat>Широкоэкранный</PresentationFormat>
  <Paragraphs>48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Тема Office</vt:lpstr>
      <vt:lpstr>II Всероссийская научная конференция «Наука, технологии, общество - НТО-II-2022»</vt:lpstr>
      <vt:lpstr>Постановка задачи </vt:lpstr>
      <vt:lpstr>Методы решения</vt:lpstr>
      <vt:lpstr>Выводы</vt:lpstr>
      <vt:lpstr>II Всероссийская научная конференция «Наука, технологии, общество - НТО-II-2022»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 науки и техники логотип Международная конференция «Агробизнес, экологический инжиниринг и биотехнологии» - AGRITECH-2019</dc:title>
  <dc:creator>info@domnit.ru</dc:creator>
  <cp:lastModifiedBy>dobra</cp:lastModifiedBy>
  <cp:revision>52</cp:revision>
  <dcterms:created xsi:type="dcterms:W3CDTF">2019-04-23T10:06:22Z</dcterms:created>
  <dcterms:modified xsi:type="dcterms:W3CDTF">2022-08-10T05:10:50Z</dcterms:modified>
</cp:coreProperties>
</file>