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mbria Math" panose="02040503050406030204" pitchFamily="18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g2viFhMfG/Qu2c44z7aVEI12pV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809A78-AA21-4624-A12C-E1BB9EEA3A03}">
  <a:tblStyle styleId="{D8809A78-AA21-4624-A12C-E1BB9EEA3A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7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7" y="112871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-11112" y="185737"/>
            <a:ext cx="5000625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B4E"/>
              </a:buClr>
              <a:buSzPts val="1200"/>
              <a:buFont typeface="Cambria Math"/>
              <a:buNone/>
            </a:pPr>
            <a:br>
              <a:rPr lang="en-US" sz="1200" b="1" i="0" u="none">
                <a:solidFill>
                  <a:srgbClr val="1D2B4E"/>
                </a:solidFill>
                <a:latin typeface="Cambria Math"/>
                <a:ea typeface="Cambria Math"/>
                <a:cs typeface="Cambria Math"/>
                <a:sym typeface="Cambria Math"/>
              </a:rPr>
            </a:br>
            <a:br>
              <a:rPr lang="en-US" sz="1200" b="1" i="0" u="none">
                <a:solidFill>
                  <a:srgbClr val="1D2B4E"/>
                </a:solidFill>
                <a:latin typeface="Cambria Math"/>
                <a:ea typeface="Cambria Math"/>
                <a:cs typeface="Cambria Math"/>
                <a:sym typeface="Cambria Math"/>
              </a:rPr>
            </a:br>
            <a:br>
              <a:rPr lang="en-US" sz="1200" b="1" i="0" u="none">
                <a:solidFill>
                  <a:srgbClr val="1D2B4E"/>
                </a:solidFill>
                <a:latin typeface="Cambria Math"/>
                <a:ea typeface="Cambria Math"/>
                <a:cs typeface="Cambria Math"/>
                <a:sym typeface="Cambria Math"/>
              </a:rPr>
            </a:br>
            <a:r>
              <a:rPr lang="en-US" sz="1200" b="1" i="0" u="none">
                <a:solidFill>
                  <a:srgbClr val="1D2B4E"/>
                </a:solidFill>
                <a:latin typeface="Cambria Math"/>
                <a:ea typeface="Cambria Math"/>
                <a:cs typeface="Cambria Math"/>
                <a:sym typeface="Cambria Math"/>
              </a:rPr>
              <a:t>III Всероссийская научная конференция с международным участием "Наука, технологии, общество: Экологический инжиниринг в интересах устойчивого развития территорий" (НТО-III)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11112" y="3409950"/>
            <a:ext cx="12192000" cy="111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en-US" sz="3200">
                <a:solidFill>
                  <a:schemeClr val="lt1"/>
                </a:solidFill>
              </a:rPr>
              <a:t>Минимизация углеродного следа с применением обнуляющих нейронных сетей</a:t>
            </a:r>
            <a:r>
              <a:rPr lang="en-US" sz="32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274637" y="1731962"/>
            <a:ext cx="11906250" cy="13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 Math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Всероссийская научная конференция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 Math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«Достижения науки и технологий-ДНиТ-202</a:t>
            </a:r>
            <a:r>
              <a:rPr lang="en-US" sz="3600" b="1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rPr lang="en-US" sz="3600" b="1" i="0" u="none" strike="noStrike" cap="non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»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-7937" y="4760912"/>
            <a:ext cx="12192000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Евгения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Романовна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Брюханова, </a:t>
            </a:r>
            <a:r>
              <a:rPr lang="ru-RU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д-р техн. </a:t>
            </a: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</a:t>
            </a:r>
            <a:r>
              <a:rPr lang="ru-RU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аук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Олеслав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Александрович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Антамошкин</a:t>
            </a:r>
            <a:endParaRPr dirty="0"/>
          </a:p>
        </p:txBody>
      </p:sp>
      <p:cxnSp>
        <p:nvCxnSpPr>
          <p:cNvPr id="89" name="Google Shape;89;p1"/>
          <p:cNvCxnSpPr/>
          <p:nvPr/>
        </p:nvCxnSpPr>
        <p:spPr>
          <a:xfrm rot="10800000" flipH="1">
            <a:off x="3417887" y="1685925"/>
            <a:ext cx="6000750" cy="15875"/>
          </a:xfrm>
          <a:prstGeom prst="straightConnector1">
            <a:avLst/>
          </a:prstGeom>
          <a:noFill/>
          <a:ln w="47625" cap="rnd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0" name="Google Shape;90;p1"/>
          <p:cNvCxnSpPr/>
          <p:nvPr/>
        </p:nvCxnSpPr>
        <p:spPr>
          <a:xfrm rot="10800000" flipH="1">
            <a:off x="3417887" y="3201987"/>
            <a:ext cx="6000750" cy="15875"/>
          </a:xfrm>
          <a:prstGeom prst="straightConnector1">
            <a:avLst/>
          </a:prstGeom>
          <a:noFill/>
          <a:ln w="47625" cap="rnd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93275" y="3175"/>
            <a:ext cx="2492375" cy="1112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46725" y="177800"/>
            <a:ext cx="1476375" cy="722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787" y="1149350"/>
            <a:ext cx="5238750" cy="555148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204787" y="1401762"/>
            <a:ext cx="5043487" cy="105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 Math"/>
              <a:buNone/>
            </a:pPr>
            <a:r>
              <a:rPr lang="en-US" sz="4400" b="1" i="0" u="non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Постановка задачи </a:t>
            </a:r>
            <a:endParaRPr/>
          </a:p>
        </p:txBody>
      </p:sp>
      <p:sp>
        <p:nvSpPr>
          <p:cNvPr id="99" name="Google Shape;99;p2"/>
          <p:cNvSpPr txBox="1">
            <a:spLocks noGrp="1"/>
          </p:cNvSpPr>
          <p:nvPr>
            <p:ph type="body" idx="1"/>
          </p:nvPr>
        </p:nvSpPr>
        <p:spPr>
          <a:xfrm>
            <a:off x="5843587" y="1149350"/>
            <a:ext cx="6350000" cy="570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268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 err="1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Разработать</a:t>
            </a:r>
            <a:r>
              <a:rPr lang="en-US" sz="2800" b="1" i="0" u="none" strike="noStrike" cap="none" dirty="0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новый</a:t>
            </a:r>
            <a:r>
              <a:rPr lang="en-US" sz="2800" b="1" i="0" u="none" strike="noStrike" cap="none" dirty="0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1" i="0" u="none" strike="noStrike" cap="none" dirty="0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интегрированный </a:t>
            </a:r>
            <a:r>
              <a:rPr lang="en-US" sz="2800" b="1" i="0" u="none" strike="noStrike" cap="none" dirty="0" err="1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подход</a:t>
            </a:r>
            <a:r>
              <a:rPr lang="en-US" sz="2800" b="1" i="0" u="none" strike="noStrike" cap="none" dirty="0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 с </a:t>
            </a:r>
            <a:r>
              <a:rPr lang="en-US" sz="2800" b="1" i="0" u="none" strike="noStrike" cap="none" dirty="0" err="1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применением</a:t>
            </a:r>
            <a:r>
              <a:rPr lang="en-US" sz="2800" b="1" i="0" u="none" strike="noStrike" cap="none" dirty="0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обнуляющих</a:t>
            </a:r>
            <a:r>
              <a:rPr lang="en-US" sz="2800" b="1" i="0" u="none" strike="noStrike" cap="none" dirty="0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нейронных</a:t>
            </a:r>
            <a:r>
              <a:rPr lang="en-US" sz="2800" b="1" i="0" u="none" strike="noStrike" cap="none" dirty="0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сетей</a:t>
            </a:r>
            <a:r>
              <a:rPr lang="en-US" sz="2800" b="1" i="0" u="none" strike="noStrike" cap="none" dirty="0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 (ZNN) </a:t>
            </a:r>
            <a:r>
              <a:rPr lang="en-US" sz="2800" b="1" i="0" u="none" strike="noStrike" cap="none" dirty="0" err="1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для</a:t>
            </a:r>
            <a:r>
              <a:rPr lang="en-US" sz="2800" b="1" i="0" u="none" strike="noStrike" cap="none" dirty="0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1" i="0" u="none" strike="noStrike" cap="none" dirty="0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минимизации углеродного седа</a:t>
            </a:r>
            <a:endParaRPr dirty="0"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rgbClr val="2242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4268"/>
              </a:buClr>
              <a:buSzPts val="2800"/>
              <a:buFont typeface="Arial"/>
              <a:buChar char="•"/>
            </a:pPr>
            <a:r>
              <a:rPr lang="ru-RU" dirty="0">
                <a:solidFill>
                  <a:srgbClr val="224268"/>
                </a:solidFill>
              </a:rPr>
              <a:t>Адаптировать модель системного подхода для сокращения углеродного следа, разработанного авторами Цян </a:t>
            </a:r>
            <a:r>
              <a:rPr lang="ru-RU" dirty="0" err="1">
                <a:solidFill>
                  <a:srgbClr val="224268"/>
                </a:solidFill>
              </a:rPr>
              <a:t>Суа</a:t>
            </a:r>
            <a:r>
              <a:rPr lang="ru-RU" dirty="0">
                <a:solidFill>
                  <a:srgbClr val="224268"/>
                </a:solidFill>
              </a:rPr>
              <a:t>, Вэй Яна и </a:t>
            </a:r>
            <a:r>
              <a:rPr lang="ru-RU" dirty="0" err="1">
                <a:solidFill>
                  <a:srgbClr val="224268"/>
                </a:solidFill>
              </a:rPr>
              <a:t>Яову</a:t>
            </a:r>
            <a:r>
              <a:rPr lang="ru-RU" dirty="0">
                <a:solidFill>
                  <a:srgbClr val="224268"/>
                </a:solidFill>
              </a:rPr>
              <a:t> Лю.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4268"/>
              </a:buClr>
              <a:buSzPts val="2800"/>
              <a:buFont typeface="Arial"/>
              <a:buChar char="•"/>
            </a:pP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4268"/>
              </a:buClr>
              <a:buSzPts val="2800"/>
              <a:buFont typeface="Arial"/>
              <a:buChar char="•"/>
            </a:pPr>
            <a:r>
              <a:rPr lang="ru-RU" dirty="0" err="1">
                <a:solidFill>
                  <a:srgbClr val="224268"/>
                </a:solidFill>
              </a:rPr>
              <a:t>Программно</a:t>
            </a:r>
            <a:r>
              <a:rPr lang="ru-RU" dirty="0">
                <a:solidFill>
                  <a:srgbClr val="224268"/>
                </a:solidFill>
              </a:rPr>
              <a:t> реализовать в среде </a:t>
            </a:r>
            <a:r>
              <a:rPr lang="en-US" dirty="0" err="1">
                <a:solidFill>
                  <a:srgbClr val="224268"/>
                </a:solidFill>
              </a:rPr>
              <a:t>Matlab</a:t>
            </a:r>
            <a:r>
              <a:rPr lang="en-US" dirty="0">
                <a:solidFill>
                  <a:srgbClr val="224268"/>
                </a:solidFill>
              </a:rPr>
              <a:t> </a:t>
            </a:r>
            <a:r>
              <a:rPr lang="ru-RU" dirty="0">
                <a:solidFill>
                  <a:srgbClr val="224268"/>
                </a:solidFill>
              </a:rPr>
              <a:t>для проведения численного </a:t>
            </a:r>
            <a:r>
              <a:rPr lang="ru-RU" dirty="0" err="1">
                <a:solidFill>
                  <a:srgbClr val="224268"/>
                </a:solidFill>
              </a:rPr>
              <a:t>эксперемента</a:t>
            </a:r>
            <a:r>
              <a:rPr lang="ru-RU" dirty="0">
                <a:solidFill>
                  <a:srgbClr val="224268"/>
                </a:solidFill>
              </a:rPr>
              <a:t>.</a:t>
            </a:r>
            <a:endParaRPr dirty="0">
              <a:solidFill>
                <a:srgbClr val="224268"/>
              </a:solidFill>
            </a:endParaRPr>
          </a:p>
        </p:txBody>
      </p:sp>
      <p:cxnSp>
        <p:nvCxnSpPr>
          <p:cNvPr id="100" name="Google Shape;100;p2"/>
          <p:cNvCxnSpPr/>
          <p:nvPr/>
        </p:nvCxnSpPr>
        <p:spPr>
          <a:xfrm flipH="1">
            <a:off x="5657850" y="1149350"/>
            <a:ext cx="9525" cy="1793875"/>
          </a:xfrm>
          <a:prstGeom prst="straightConnector1">
            <a:avLst/>
          </a:prstGeom>
          <a:noFill/>
          <a:ln w="47625" cap="rnd" cmpd="sng">
            <a:solidFill>
              <a:srgbClr val="003366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01" name="Google Shape;101;p2"/>
          <p:cNvSpPr txBox="1"/>
          <p:nvPr/>
        </p:nvSpPr>
        <p:spPr>
          <a:xfrm>
            <a:off x="11758612" y="406400"/>
            <a:ext cx="433387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268"/>
              </a:buClr>
              <a:buSzPts val="1400"/>
              <a:buFont typeface="Cambria Math"/>
              <a:buNone/>
            </a:pPr>
            <a:r>
              <a:rPr lang="en-US" sz="1400" b="0" i="0" u="none" strike="noStrike" cap="none">
                <a:solidFill>
                  <a:srgbClr val="224268"/>
                </a:solidFill>
                <a:latin typeface="Cambria Math"/>
                <a:ea typeface="Cambria Math"/>
                <a:cs typeface="Cambria Math"/>
                <a:sym typeface="Cambria Math"/>
              </a:rPr>
              <a:t>02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204787" y="2349500"/>
            <a:ext cx="5286375" cy="105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4775" y="79375"/>
            <a:ext cx="226060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4787" y="157162"/>
            <a:ext cx="1476375" cy="722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787" y="1149350"/>
            <a:ext cx="5238750" cy="555148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204787" y="1401762"/>
            <a:ext cx="5043487" cy="105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 Math"/>
              <a:buNone/>
            </a:pPr>
            <a:r>
              <a:rPr lang="en-US" sz="4400" b="1" i="0" u="non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Методы решения</a:t>
            </a:r>
            <a:endParaRPr/>
          </a:p>
        </p:txBody>
      </p:sp>
      <p:cxnSp>
        <p:nvCxnSpPr>
          <p:cNvPr id="111" name="Google Shape;111;p3"/>
          <p:cNvCxnSpPr/>
          <p:nvPr/>
        </p:nvCxnSpPr>
        <p:spPr>
          <a:xfrm flipH="1">
            <a:off x="5657850" y="1149350"/>
            <a:ext cx="9525" cy="1793875"/>
          </a:xfrm>
          <a:prstGeom prst="straightConnector1">
            <a:avLst/>
          </a:prstGeom>
          <a:noFill/>
          <a:ln w="47625" cap="rnd" cmpd="sng">
            <a:solidFill>
              <a:srgbClr val="003366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2" name="Google Shape;112;p3"/>
          <p:cNvSpPr txBox="1"/>
          <p:nvPr/>
        </p:nvSpPr>
        <p:spPr>
          <a:xfrm>
            <a:off x="11758612" y="406400"/>
            <a:ext cx="433387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268"/>
              </a:buClr>
              <a:buSzPts val="1400"/>
              <a:buFont typeface="Cambria Math"/>
              <a:buNone/>
            </a:pPr>
            <a:r>
              <a:rPr lang="en-US" sz="1400" b="0" i="0" u="none">
                <a:solidFill>
                  <a:srgbClr val="224268"/>
                </a:solidFill>
                <a:latin typeface="Cambria Math"/>
                <a:ea typeface="Cambria Math"/>
                <a:cs typeface="Cambria Math"/>
                <a:sym typeface="Cambria Math"/>
              </a:rPr>
              <a:t>02</a:t>
            </a:r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204787" y="2349500"/>
            <a:ext cx="5286375" cy="105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4775" y="79375"/>
            <a:ext cx="226060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5900" y="138112"/>
            <a:ext cx="1477962" cy="723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6" name="Google Shape;116;p3"/>
          <p:cNvGraphicFramePr/>
          <p:nvPr/>
        </p:nvGraphicFramePr>
        <p:xfrm>
          <a:off x="152400" y="152400"/>
          <a:ext cx="7176650" cy="7593270"/>
        </p:xfrm>
        <a:graphic>
          <a:graphicData uri="http://schemas.openxmlformats.org/drawingml/2006/table">
            <a:tbl>
              <a:tblPr>
                <a:noFill/>
                <a:tableStyleId>{D8809A78-AA21-4624-A12C-E1BB9EEA3A03}</a:tableStyleId>
              </a:tblPr>
              <a:tblGrid>
                <a:gridCol w="215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81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5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7AB36FD-BD6D-EB23-CDC9-3B9AD65CD8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8846" y="1089025"/>
            <a:ext cx="5286375" cy="55979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787" y="1149350"/>
            <a:ext cx="5238750" cy="555148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204787" y="1401762"/>
            <a:ext cx="5043487" cy="105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 Math"/>
              <a:buNone/>
            </a:pPr>
            <a:r>
              <a:rPr lang="en-US" sz="4400" b="1" i="0" u="non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Выводы</a:t>
            </a:r>
            <a:endParaRPr/>
          </a:p>
        </p:txBody>
      </p:sp>
      <p:sp>
        <p:nvSpPr>
          <p:cNvPr id="123" name="Google Shape;123;p4"/>
          <p:cNvSpPr txBox="1">
            <a:spLocks noGrp="1"/>
          </p:cNvSpPr>
          <p:nvPr>
            <p:ph type="body" idx="1"/>
          </p:nvPr>
        </p:nvSpPr>
        <p:spPr>
          <a:xfrm>
            <a:off x="5843587" y="1149350"/>
            <a:ext cx="6350000" cy="570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268"/>
              </a:buClr>
              <a:buSzPts val="2800"/>
              <a:buFont typeface="Arial"/>
              <a:buNone/>
            </a:pPr>
            <a:r>
              <a:rPr lang="en-US" sz="2800" b="0" i="0" u="none" strike="noStrike" cap="none" dirty="0" err="1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Новый</a:t>
            </a:r>
            <a:r>
              <a:rPr lang="en-US" sz="2800" b="0" i="0" u="none" strike="noStrike" cap="none" dirty="0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подход</a:t>
            </a:r>
            <a:r>
              <a:rPr lang="en-US" sz="2800" b="0" i="0" u="none" strike="noStrike" cap="none" dirty="0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оптимизации</a:t>
            </a:r>
            <a:r>
              <a:rPr lang="en-US" sz="2800" b="0" i="0" u="none" strike="noStrike" cap="none" dirty="0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энергопотребления</a:t>
            </a:r>
            <a:r>
              <a:rPr lang="en-US" sz="2800" b="0" i="0" u="none" strike="noStrike" cap="none" dirty="0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2800" b="0" i="0" u="none" strike="noStrike" cap="none" dirty="0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основе</a:t>
            </a:r>
            <a:r>
              <a:rPr lang="en-US" sz="2800" b="0" i="0" u="none" strike="noStrike" cap="none" dirty="0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использования</a:t>
            </a:r>
            <a:r>
              <a:rPr lang="en-US" sz="2800" b="0" i="0" u="none" strike="noStrike" cap="none" dirty="0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обнуляющих</a:t>
            </a:r>
            <a:r>
              <a:rPr lang="en-US" sz="2800" b="0" i="0" u="none" strike="noStrike" cap="none" dirty="0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нейронных</a:t>
            </a:r>
            <a:r>
              <a:rPr lang="en-US" sz="2800" b="0" i="0" u="none" strike="noStrike" cap="none" dirty="0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сетей</a:t>
            </a:r>
            <a:r>
              <a:rPr lang="en-US" sz="2800" b="0" i="0" u="none" strike="noStrike" cap="none" dirty="0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cap="none" dirty="0" err="1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который</a:t>
            </a:r>
            <a:r>
              <a:rPr lang="en-US" sz="2800" b="0" i="0" u="none" strike="noStrike" cap="none" dirty="0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позвол</a:t>
            </a:r>
            <a:r>
              <a:rPr lang="ru-RU" sz="2800" b="0" i="0" u="none" strike="noStrike" cap="none" dirty="0" err="1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яе</a:t>
            </a:r>
            <a:r>
              <a:rPr lang="en-US" sz="2800" b="0" i="0" u="none" strike="noStrike" cap="none" dirty="0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т: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4268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ru-RU" sz="2800" b="0" i="0" u="none" strike="noStrike" cap="none" dirty="0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 Планировать производство.</a:t>
            </a:r>
            <a:endParaRPr sz="2800" b="0" i="0" u="none" strike="noStrike" cap="none" dirty="0">
              <a:solidFill>
                <a:srgbClr val="2242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4268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224268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24268"/>
                </a:solidFill>
              </a:rPr>
              <a:t>Получить хорошее решение практической задачи в короткие сроки.</a:t>
            </a:r>
            <a:endParaRPr dirty="0">
              <a:solidFill>
                <a:srgbClr val="224268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4268"/>
              </a:buClr>
              <a:buSzPts val="2800"/>
              <a:buFont typeface="Arial"/>
              <a:buNone/>
            </a:pPr>
            <a:r>
              <a:rPr lang="en-US" dirty="0">
                <a:solidFill>
                  <a:srgbClr val="224268"/>
                </a:solidFill>
              </a:rPr>
              <a:t>3. </a:t>
            </a:r>
            <a:r>
              <a:rPr lang="ru-RU" dirty="0">
                <a:solidFill>
                  <a:srgbClr val="224268"/>
                </a:solidFill>
              </a:rPr>
              <a:t>Улучшить энергетическую эффективность и снизить выбросы углерода.</a:t>
            </a:r>
            <a:endParaRPr dirty="0">
              <a:solidFill>
                <a:srgbClr val="224268"/>
              </a:solidFill>
            </a:endParaRPr>
          </a:p>
        </p:txBody>
      </p:sp>
      <p:cxnSp>
        <p:nvCxnSpPr>
          <p:cNvPr id="124" name="Google Shape;124;p4"/>
          <p:cNvCxnSpPr/>
          <p:nvPr/>
        </p:nvCxnSpPr>
        <p:spPr>
          <a:xfrm flipH="1">
            <a:off x="5657850" y="1149350"/>
            <a:ext cx="9525" cy="1793875"/>
          </a:xfrm>
          <a:prstGeom prst="straightConnector1">
            <a:avLst/>
          </a:prstGeom>
          <a:noFill/>
          <a:ln w="47625" cap="rnd" cmpd="sng">
            <a:solidFill>
              <a:srgbClr val="003366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25" name="Google Shape;125;p4"/>
          <p:cNvSpPr txBox="1"/>
          <p:nvPr/>
        </p:nvSpPr>
        <p:spPr>
          <a:xfrm>
            <a:off x="11758612" y="406400"/>
            <a:ext cx="433387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268"/>
              </a:buClr>
              <a:buSzPts val="1400"/>
              <a:buFont typeface="Cambria Math"/>
              <a:buNone/>
            </a:pPr>
            <a:r>
              <a:rPr lang="en-US" sz="1400" b="0" i="0" u="none">
                <a:solidFill>
                  <a:srgbClr val="224268"/>
                </a:solidFill>
                <a:latin typeface="Cambria Math"/>
                <a:ea typeface="Cambria Math"/>
                <a:cs typeface="Cambria Math"/>
                <a:sym typeface="Cambria Math"/>
              </a:rPr>
              <a:t>02</a:t>
            </a:r>
            <a:endParaRPr/>
          </a:p>
        </p:txBody>
      </p:sp>
      <p:sp>
        <p:nvSpPr>
          <p:cNvPr id="126" name="Google Shape;126;p4"/>
          <p:cNvSpPr txBox="1"/>
          <p:nvPr/>
        </p:nvSpPr>
        <p:spPr>
          <a:xfrm>
            <a:off x="204787" y="2349500"/>
            <a:ext cx="5286375" cy="105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mbria Math"/>
              <a:buNone/>
            </a:pPr>
            <a:r>
              <a:rPr lang="en-US" sz="2800" b="0" i="0" u="non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Результаты, внедрение </a:t>
            </a:r>
            <a:endParaRPr/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4775" y="79375"/>
            <a:ext cx="226060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4787" y="192087"/>
            <a:ext cx="1476375" cy="722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7" y="1128712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99625" y="0"/>
            <a:ext cx="2492375" cy="111283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"/>
          <p:cNvSpPr txBox="1"/>
          <p:nvPr/>
        </p:nvSpPr>
        <p:spPr>
          <a:xfrm>
            <a:off x="4686300" y="1749425"/>
            <a:ext cx="2619375" cy="62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 Math"/>
              <a:buNone/>
            </a:pPr>
            <a:r>
              <a:rPr lang="en-US" sz="3600" b="1" i="0" u="non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КОНТАКТЫ </a:t>
            </a:r>
            <a:endParaRPr/>
          </a:p>
        </p:txBody>
      </p:sp>
      <p:cxnSp>
        <p:nvCxnSpPr>
          <p:cNvPr id="136" name="Google Shape;136;p5"/>
          <p:cNvCxnSpPr/>
          <p:nvPr/>
        </p:nvCxnSpPr>
        <p:spPr>
          <a:xfrm rot="10800000">
            <a:off x="5257800" y="2373312"/>
            <a:ext cx="1349375" cy="0"/>
          </a:xfrm>
          <a:prstGeom prst="straightConnector1">
            <a:avLst/>
          </a:prstGeom>
          <a:noFill/>
          <a:ln w="47625" cap="rnd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7" name="Google Shape;137;p5"/>
          <p:cNvSpPr txBox="1"/>
          <p:nvPr/>
        </p:nvSpPr>
        <p:spPr>
          <a:xfrm>
            <a:off x="1617474" y="2747078"/>
            <a:ext cx="8757026" cy="255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0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Евгения </a:t>
            </a:r>
            <a:r>
              <a:rPr lang="en-US" sz="2800" b="0" i="0" u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Романовна</a:t>
            </a:r>
            <a:r>
              <a:rPr lang="en-US" sz="2800" b="0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Брюханова, 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</a:t>
            </a:r>
            <a:r>
              <a:rPr lang="ru-RU" sz="2800" b="0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-р </a:t>
            </a:r>
            <a:r>
              <a:rPr lang="ru-RU" sz="2800" b="0" i="0" u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техн.нау</a:t>
            </a:r>
            <a:r>
              <a:rPr lang="ru-RU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</a:t>
            </a: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Олеслав</a:t>
            </a:r>
            <a:r>
              <a:rPr lang="en-US" sz="2800" b="0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Александрович</a:t>
            </a:r>
            <a:r>
              <a:rPr lang="en-US" sz="2800" b="0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Антамошкин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0" i="0" u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Сибирский</a:t>
            </a:r>
            <a:r>
              <a:rPr lang="en-US" sz="2800" b="0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федеральный</a:t>
            </a:r>
            <a:r>
              <a:rPr lang="en-US" sz="2800" b="0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университет</a:t>
            </a:r>
            <a:r>
              <a:rPr lang="en-US" sz="2800" b="0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br>
              <a:rPr lang="en-US" sz="2800" b="0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Сибирский</a:t>
            </a:r>
            <a:r>
              <a:rPr lang="en-US" sz="2800" b="0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государственный</a:t>
            </a:r>
            <a:r>
              <a:rPr lang="en-US" sz="2800" b="0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университет</a:t>
            </a:r>
            <a:r>
              <a:rPr lang="en-US" sz="2800" b="0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науки</a:t>
            </a:r>
            <a:r>
              <a:rPr lang="en-US" sz="2800" b="0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2800" b="0" i="0" u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технологий</a:t>
            </a:r>
            <a:r>
              <a:rPr lang="en-US" sz="2800" b="0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имени</a:t>
            </a:r>
            <a:r>
              <a:rPr lang="en-US" sz="2800" b="0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академика</a:t>
            </a:r>
            <a:r>
              <a:rPr lang="en-US" sz="2800" b="0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М. Ф. </a:t>
            </a:r>
            <a:r>
              <a:rPr lang="en-US" sz="2800" b="0" i="0" u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Решетнёва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0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E-mail: evgbryuhanova@gmail.com </a:t>
            </a:r>
            <a:endParaRPr sz="2800" b="0" i="0" u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 txBox="1">
            <a:spLocks noGrp="1"/>
          </p:cNvSpPr>
          <p:nvPr>
            <p:ph type="ctrTitle"/>
          </p:nvPr>
        </p:nvSpPr>
        <p:spPr>
          <a:xfrm>
            <a:off x="-11112" y="185737"/>
            <a:ext cx="5000625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B4E"/>
              </a:buClr>
              <a:buSzPts val="1200"/>
              <a:buFont typeface="Cambria Math"/>
              <a:buNone/>
            </a:pPr>
            <a:br>
              <a:rPr lang="en-US" sz="1200" b="1" i="0" u="none">
                <a:solidFill>
                  <a:srgbClr val="1D2B4E"/>
                </a:solidFill>
                <a:latin typeface="Cambria Math"/>
                <a:ea typeface="Cambria Math"/>
                <a:cs typeface="Cambria Math"/>
                <a:sym typeface="Cambria Math"/>
              </a:rPr>
            </a:br>
            <a:br>
              <a:rPr lang="en-US" sz="1200" b="1" i="0" u="none">
                <a:solidFill>
                  <a:srgbClr val="1D2B4E"/>
                </a:solidFill>
                <a:latin typeface="Cambria Math"/>
                <a:ea typeface="Cambria Math"/>
                <a:cs typeface="Cambria Math"/>
                <a:sym typeface="Cambria Math"/>
              </a:rPr>
            </a:br>
            <a:br>
              <a:rPr lang="en-US" sz="1200" b="1" i="0" u="none">
                <a:solidFill>
                  <a:srgbClr val="1D2B4E"/>
                </a:solidFill>
                <a:latin typeface="Cambria Math"/>
                <a:ea typeface="Cambria Math"/>
                <a:cs typeface="Cambria Math"/>
                <a:sym typeface="Cambria Math"/>
              </a:rPr>
            </a:br>
            <a:r>
              <a:rPr lang="en-US" sz="1200" b="1" i="0" u="none">
                <a:solidFill>
                  <a:srgbClr val="1D2B4E"/>
                </a:solidFill>
                <a:latin typeface="Cambria Math"/>
                <a:ea typeface="Cambria Math"/>
                <a:cs typeface="Cambria Math"/>
                <a:sym typeface="Cambria Math"/>
              </a:rPr>
              <a:t>III Всероссийская научная конференция с международным участием "Наука, технологии, общество: Экологический инжиниринг в интересах устойчивого развития территорий" (НТО-III)</a:t>
            </a:r>
            <a:endParaRPr/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46725" y="177800"/>
            <a:ext cx="1476375" cy="722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222</Words>
  <Application>Microsoft Office PowerPoint</Application>
  <PresentationFormat>Широкоэкранный</PresentationFormat>
  <Paragraphs>29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Calibri</vt:lpstr>
      <vt:lpstr>Cambria Math</vt:lpstr>
      <vt:lpstr>Times New Roman</vt:lpstr>
      <vt:lpstr>Arial</vt:lpstr>
      <vt:lpstr>Тема Office</vt:lpstr>
      <vt:lpstr>   III Всероссийская научная конференция с международным участием "Наука, технологии, общество: Экологический инжиниринг в интересах устойчивого развития территорий" (НТО-III)</vt:lpstr>
      <vt:lpstr>Постановка задачи </vt:lpstr>
      <vt:lpstr>Методы решения</vt:lpstr>
      <vt:lpstr>Выводы</vt:lpstr>
      <vt:lpstr>   III Всероссийская научная конференция с международным участием "Наука, технологии, общество: Экологический инжиниринг в интересах устойчивого развития территорий" (НТО-III)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 Всероссийская научная конференция с международным участием "Наука, технологии, общество: Экологический инжиниринг в интересах устойчивого развития территорий" (НТО-III)</dc:title>
  <dc:creator>info@domnit.ru</dc:creator>
  <cp:lastModifiedBy>Евгения Брюханова</cp:lastModifiedBy>
  <cp:revision>1</cp:revision>
  <dcterms:created xsi:type="dcterms:W3CDTF">2019-04-23T10:06:22Z</dcterms:created>
  <dcterms:modified xsi:type="dcterms:W3CDTF">2022-11-15T12:21:31Z</dcterms:modified>
</cp:coreProperties>
</file>